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99"/>
  </p:notesMasterIdLst>
  <p:sldIdLst>
    <p:sldId id="256" r:id="rId4"/>
    <p:sldId id="2743" r:id="rId5"/>
    <p:sldId id="3034" r:id="rId6"/>
    <p:sldId id="2927" r:id="rId7"/>
    <p:sldId id="3118" r:id="rId8"/>
    <p:sldId id="287" r:id="rId9"/>
    <p:sldId id="288" r:id="rId10"/>
    <p:sldId id="2989" r:id="rId11"/>
    <p:sldId id="2991" r:id="rId12"/>
    <p:sldId id="3149" r:id="rId13"/>
    <p:sldId id="909" r:id="rId14"/>
    <p:sldId id="3062" r:id="rId15"/>
    <p:sldId id="3121" r:id="rId16"/>
    <p:sldId id="2744" r:id="rId17"/>
    <p:sldId id="3144" r:id="rId18"/>
    <p:sldId id="3120" r:id="rId19"/>
    <p:sldId id="3139" r:id="rId20"/>
    <p:sldId id="3140" r:id="rId21"/>
    <p:sldId id="3135" r:id="rId22"/>
    <p:sldId id="3137" r:id="rId23"/>
    <p:sldId id="3138" r:id="rId24"/>
    <p:sldId id="3124" r:id="rId25"/>
    <p:sldId id="3141" r:id="rId26"/>
    <p:sldId id="3108" r:id="rId27"/>
    <p:sldId id="3095" r:id="rId28"/>
    <p:sldId id="3126" r:id="rId29"/>
    <p:sldId id="3122" r:id="rId30"/>
    <p:sldId id="3112" r:id="rId31"/>
    <p:sldId id="3123" r:id="rId32"/>
    <p:sldId id="268" r:id="rId33"/>
    <p:sldId id="3098" r:id="rId34"/>
    <p:sldId id="3097" r:id="rId35"/>
    <p:sldId id="3132" r:id="rId36"/>
    <p:sldId id="3116" r:id="rId37"/>
    <p:sldId id="2953" r:id="rId38"/>
    <p:sldId id="2954" r:id="rId39"/>
    <p:sldId id="2956" r:id="rId40"/>
    <p:sldId id="2955" r:id="rId41"/>
    <p:sldId id="3117" r:id="rId42"/>
    <p:sldId id="3096" r:id="rId43"/>
    <p:sldId id="3068" r:id="rId44"/>
    <p:sldId id="3115" r:id="rId45"/>
    <p:sldId id="3099" r:id="rId46"/>
    <p:sldId id="3106" r:id="rId47"/>
    <p:sldId id="389" r:id="rId48"/>
    <p:sldId id="3016" r:id="rId49"/>
    <p:sldId id="2740" r:id="rId50"/>
    <p:sldId id="3003" r:id="rId51"/>
    <p:sldId id="3006" r:id="rId52"/>
    <p:sldId id="3004" r:id="rId53"/>
    <p:sldId id="3005" r:id="rId54"/>
    <p:sldId id="2984" r:id="rId55"/>
    <p:sldId id="3007" r:id="rId56"/>
    <p:sldId id="3134" r:id="rId57"/>
    <p:sldId id="3109" r:id="rId58"/>
    <p:sldId id="3089" r:id="rId59"/>
    <p:sldId id="3110" r:id="rId60"/>
    <p:sldId id="3111" r:id="rId61"/>
    <p:sldId id="3100" r:id="rId62"/>
    <p:sldId id="3101" r:id="rId63"/>
    <p:sldId id="3035" r:id="rId64"/>
    <p:sldId id="3012" r:id="rId65"/>
    <p:sldId id="3127" r:id="rId66"/>
    <p:sldId id="3094" r:id="rId67"/>
    <p:sldId id="3136" r:id="rId68"/>
    <p:sldId id="3103" r:id="rId69"/>
    <p:sldId id="3143" r:id="rId70"/>
    <p:sldId id="3142" r:id="rId71"/>
    <p:sldId id="3114" r:id="rId72"/>
    <p:sldId id="3147" r:id="rId73"/>
    <p:sldId id="3033" r:id="rId74"/>
    <p:sldId id="3053" r:id="rId75"/>
    <p:sldId id="3146" r:id="rId76"/>
    <p:sldId id="392" r:id="rId77"/>
    <p:sldId id="3133" r:id="rId78"/>
    <p:sldId id="275" r:id="rId79"/>
    <p:sldId id="276" r:id="rId80"/>
    <p:sldId id="279" r:id="rId81"/>
    <p:sldId id="2928" r:id="rId82"/>
    <p:sldId id="296" r:id="rId83"/>
    <p:sldId id="299" r:id="rId84"/>
    <p:sldId id="300" r:id="rId85"/>
    <p:sldId id="3105" r:id="rId86"/>
    <p:sldId id="3148" r:id="rId87"/>
    <p:sldId id="3113" r:id="rId88"/>
    <p:sldId id="3129" r:id="rId89"/>
    <p:sldId id="3125" r:id="rId90"/>
    <p:sldId id="3128" r:id="rId91"/>
    <p:sldId id="1003" r:id="rId92"/>
    <p:sldId id="2992" r:id="rId93"/>
    <p:sldId id="262" r:id="rId94"/>
    <p:sldId id="3145" r:id="rId95"/>
    <p:sldId id="3131" r:id="rId96"/>
    <p:sldId id="3043" r:id="rId97"/>
    <p:sldId id="3130"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743"/>
            <p14:sldId id="3034"/>
            <p14:sldId id="2927"/>
            <p14:sldId id="3118"/>
            <p14:sldId id="287"/>
            <p14:sldId id="288"/>
            <p14:sldId id="2989"/>
          </p14:sldIdLst>
        </p14:section>
        <p14:section name="Goal: Build a functional, but bare minimum OS" id="{94363B01-BAF5-5748-8571-C81B5BA151F3}">
          <p14:sldIdLst>
            <p14:sldId id="2991"/>
            <p14:sldId id="3149"/>
            <p14:sldId id="909"/>
            <p14:sldId id="3062"/>
          </p14:sldIdLst>
        </p14:section>
        <p14:section name="Success Criteria: Soudness, Performance, and Maintenance" id="{2D71D114-BFA5-4F41-9925-9C8211D38A4E}">
          <p14:sldIdLst>
            <p14:sldId id="3121"/>
            <p14:sldId id="2744"/>
            <p14:sldId id="3144"/>
            <p14:sldId id="3120"/>
            <p14:sldId id="3139"/>
            <p14:sldId id="3140"/>
            <p14:sldId id="3135"/>
            <p14:sldId id="3137"/>
            <p14:sldId id="3138"/>
            <p14:sldId id="3124"/>
            <p14:sldId id="3141"/>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89"/>
            <p14:sldId id="3016"/>
            <p14:sldId id="2740"/>
            <p14:sldId id="3003"/>
            <p14:sldId id="3006"/>
            <p14:sldId id="3004"/>
            <p14:sldId id="3005"/>
            <p14:sldId id="2984"/>
            <p14:sldId id="3007"/>
            <p14:sldId id="3134"/>
            <p14:sldId id="3109"/>
            <p14:sldId id="3089"/>
            <p14:sldId id="3110"/>
            <p14:sldId id="3111"/>
            <p14:sldId id="3100"/>
            <p14:sldId id="3101"/>
            <p14:sldId id="3035"/>
            <p14:sldId id="3012"/>
            <p14:sldId id="3127"/>
            <p14:sldId id="3094"/>
            <p14:sldId id="3136"/>
            <p14:sldId id="3103"/>
            <p14:sldId id="3143"/>
            <p14:sldId id="3142"/>
            <p14:sldId id="3114"/>
            <p14:sldId id="3147"/>
            <p14:sldId id="3033"/>
            <p14:sldId id="3053"/>
            <p14:sldId id="3146"/>
            <p14:sldId id="392"/>
            <p14:sldId id="3133"/>
            <p14:sldId id="275"/>
            <p14:sldId id="276"/>
            <p14:sldId id="279"/>
            <p14:sldId id="2928"/>
            <p14:sldId id="296"/>
            <p14:sldId id="299"/>
            <p14:sldId id="300"/>
            <p14:sldId id="3105"/>
            <p14:sldId id="3148"/>
            <p14:sldId id="3113"/>
            <p14:sldId id="3129"/>
            <p14:sldId id="3125"/>
            <p14:sldId id="3128"/>
          </p14:sldIdLst>
        </p14:section>
        <p14:section name="Output: The joy of playing with your fully functional system" id="{2D03A34C-EDED-DB45-8122-7EC6F3885BCD}">
          <p14:sldIdLst/>
        </p14:section>
        <p14:section name="Organized Activities: This process is complete" id="{449E4F06-F45B-8F40-A5A4-887AB70D43B7}">
          <p14:sldIdLst>
            <p14:sldId id="1003"/>
          </p14:sldIdLst>
        </p14:section>
        <p14:section name="Input: The other relevant references" id="{315BF885-A83B-7641-AFB7-60D6DDC82BE7}">
          <p14:sldIdLst>
            <p14:sldId id="2992"/>
            <p14:sldId id="262"/>
            <p14:sldId id="3145"/>
            <p14:sldId id="3131"/>
            <p14:sldId id="3043"/>
          </p14:sldIdLst>
        </p14:section>
        <p14:section name="Boundary Conditions: What have we learned?" id="{497EDBB7-5753-694C-90B8-7F802ABDD54A}">
          <p14:sldIdLst>
            <p14:sldId id="31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86"/>
    <p:restoredTop sz="83888" autoAdjust="0"/>
  </p:normalViewPr>
  <p:slideViewPr>
    <p:cSldViewPr snapToGrid="0" snapToObjects="1">
      <p:cViewPr varScale="1">
        <p:scale>
          <a:sx n="109" d="100"/>
          <a:sy n="109" d="100"/>
        </p:scale>
        <p:origin x="456" y="184"/>
      </p:cViewPr>
      <p:guideLst/>
    </p:cSldViewPr>
  </p:slideViewPr>
  <p:notesTextViewPr>
    <p:cViewPr>
      <p:scale>
        <a:sx n="1" d="1"/>
        <a:sy n="1" d="1"/>
      </p:scale>
      <p:origin x="0" y="0"/>
    </p:cViewPr>
  </p:notesTextViewPr>
  <p:sorterViewPr>
    <p:cViewPr>
      <p:scale>
        <a:sx n="61" d="100"/>
        <a:sy n="6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781505"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Normal Science</a:t>
          </a:r>
        </a:p>
      </dsp:txBody>
      <dsp:txXfrm>
        <a:off x="1781505" y="15186"/>
        <a:ext cx="515477" cy="515477"/>
      </dsp:txXfrm>
    </dsp:sp>
    <dsp:sp modelId="{C3A2FB52-DAE4-1342-973F-1F1A9B44189F}">
      <dsp:nvSpPr>
        <dsp:cNvPr id="0" name=""/>
        <dsp:cNvSpPr/>
      </dsp:nvSpPr>
      <dsp:spPr>
        <a:xfrm>
          <a:off x="566731" y="10"/>
          <a:ext cx="1935424" cy="1935424"/>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093489"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a:t>
          </a:r>
        </a:p>
        <a:p>
          <a:pPr marL="0" lvl="0" indent="0" algn="ctr" defTabSz="355600">
            <a:lnSpc>
              <a:spcPct val="90000"/>
            </a:lnSpc>
            <a:spcBef>
              <a:spcPct val="0"/>
            </a:spcBef>
            <a:spcAft>
              <a:spcPct val="35000"/>
            </a:spcAft>
            <a:buNone/>
          </a:pPr>
          <a:r>
            <a:rPr lang="en-US" sz="800" kern="1200" dirty="0"/>
            <a:t>Drift</a:t>
          </a:r>
        </a:p>
      </dsp:txBody>
      <dsp:txXfrm>
        <a:off x="2093489" y="975374"/>
        <a:ext cx="515477" cy="515477"/>
      </dsp:txXfrm>
    </dsp:sp>
    <dsp:sp modelId="{43E86D08-C1F7-E644-8F62-6252305C9975}">
      <dsp:nvSpPr>
        <dsp:cNvPr id="0" name=""/>
        <dsp:cNvSpPr/>
      </dsp:nvSpPr>
      <dsp:spPr>
        <a:xfrm>
          <a:off x="566731" y="10"/>
          <a:ext cx="1935424" cy="1935424"/>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276704" y="1568802"/>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Crisis</a:t>
          </a:r>
        </a:p>
      </dsp:txBody>
      <dsp:txXfrm>
        <a:off x="1276704" y="1568802"/>
        <a:ext cx="515477" cy="515477"/>
      </dsp:txXfrm>
    </dsp:sp>
    <dsp:sp modelId="{31E129FE-E5D5-FB46-BD01-1F01A59E0FE8}">
      <dsp:nvSpPr>
        <dsp:cNvPr id="0" name=""/>
        <dsp:cNvSpPr/>
      </dsp:nvSpPr>
      <dsp:spPr>
        <a:xfrm>
          <a:off x="566731" y="10"/>
          <a:ext cx="1935424" cy="1935424"/>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59920"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Revolution</a:t>
          </a:r>
        </a:p>
      </dsp:txBody>
      <dsp:txXfrm>
        <a:off x="459920" y="975374"/>
        <a:ext cx="515477" cy="515477"/>
      </dsp:txXfrm>
    </dsp:sp>
    <dsp:sp modelId="{5B9DFB95-D16C-764A-A5DB-81AC099630B9}">
      <dsp:nvSpPr>
        <dsp:cNvPr id="0" name=""/>
        <dsp:cNvSpPr/>
      </dsp:nvSpPr>
      <dsp:spPr>
        <a:xfrm>
          <a:off x="566731" y="10"/>
          <a:ext cx="1935424" cy="1935424"/>
        </a:xfrm>
        <a:prstGeom prst="circularArrow">
          <a:avLst>
            <a:gd name="adj1" fmla="val 5194"/>
            <a:gd name="adj2" fmla="val 335435"/>
            <a:gd name="adj3" fmla="val 12300034"/>
            <a:gd name="adj4" fmla="val 10769374"/>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71904"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rgbClr val="FF0000"/>
              </a:solidFill>
            </a:rPr>
            <a:t>Paradigm</a:t>
          </a:r>
        </a:p>
        <a:p>
          <a:pPr marL="0" lvl="0" indent="0" algn="ctr" defTabSz="355600">
            <a:lnSpc>
              <a:spcPct val="90000"/>
            </a:lnSpc>
            <a:spcBef>
              <a:spcPct val="0"/>
            </a:spcBef>
            <a:spcAft>
              <a:spcPct val="35000"/>
            </a:spcAft>
            <a:buNone/>
          </a:pPr>
          <a:r>
            <a:rPr lang="en-US" sz="800" kern="1200" dirty="0"/>
            <a:t>Change</a:t>
          </a:r>
        </a:p>
      </dsp:txBody>
      <dsp:txXfrm>
        <a:off x="771904" y="15186"/>
        <a:ext cx="515477" cy="515477"/>
      </dsp:txXfrm>
    </dsp:sp>
    <dsp:sp modelId="{7605BA16-B350-D749-B40A-7CCE0102499D}">
      <dsp:nvSpPr>
        <dsp:cNvPr id="0" name=""/>
        <dsp:cNvSpPr/>
      </dsp:nvSpPr>
      <dsp:spPr>
        <a:xfrm>
          <a:off x="566731" y="10"/>
          <a:ext cx="1935424" cy="1935424"/>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309741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107567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14996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83293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a:t>
            </a:fld>
            <a:endParaRPr lang="zh-CN" altLang="en-US"/>
          </a:p>
        </p:txBody>
      </p:sp>
    </p:spTree>
    <p:extLst>
      <p:ext uri="{BB962C8B-B14F-4D97-AF65-F5344CB8AC3E}">
        <p14:creationId xmlns:p14="http://schemas.microsoft.com/office/powerpoint/2010/main" val="3855611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0462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7374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539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517581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44797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xfrm>
            <a:off x="381000" y="685800"/>
            <a:ext cx="6096000" cy="3429000"/>
          </a:xfrm>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20757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59231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446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410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519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5612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432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029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22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1771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886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941170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73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7</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113319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42232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26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86</a:t>
            </a:fld>
            <a:endParaRPr lang="en-US"/>
          </a:p>
        </p:txBody>
      </p:sp>
    </p:spTree>
    <p:extLst>
      <p:ext uri="{BB962C8B-B14F-4D97-AF65-F5344CB8AC3E}">
        <p14:creationId xmlns:p14="http://schemas.microsoft.com/office/powerpoint/2010/main" val="25692651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90</a:t>
            </a:fld>
            <a:endParaRPr kumimoji="1" lang="zh-CN" altLang="en-US"/>
          </a:p>
        </p:txBody>
      </p:sp>
    </p:spTree>
    <p:extLst>
      <p:ext uri="{BB962C8B-B14F-4D97-AF65-F5344CB8AC3E}">
        <p14:creationId xmlns:p14="http://schemas.microsoft.com/office/powerpoint/2010/main" val="80550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7595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9</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00447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10</a:t>
            </a:fld>
            <a:endParaRPr lang="zh-CN" altLang="en-US"/>
          </a:p>
        </p:txBody>
      </p:sp>
    </p:spTree>
    <p:extLst>
      <p:ext uri="{BB962C8B-B14F-4D97-AF65-F5344CB8AC3E}">
        <p14:creationId xmlns:p14="http://schemas.microsoft.com/office/powerpoint/2010/main" val="1182378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14</a:t>
            </a:fld>
            <a:endParaRPr lang="zh-CN" altLang="en-US"/>
          </a:p>
        </p:txBody>
      </p:sp>
    </p:spTree>
    <p:extLst>
      <p:ext uri="{BB962C8B-B14F-4D97-AF65-F5344CB8AC3E}">
        <p14:creationId xmlns:p14="http://schemas.microsoft.com/office/powerpoint/2010/main" val="347341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1541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749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589451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325034"/>
            <a:ext cx="5156200" cy="434974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97600" y="1325034"/>
            <a:ext cx="5156200" cy="4349749"/>
          </a:xfrm>
        </p:spPr>
        <p:txBody>
          <a:bodyPr/>
          <a:lstStyle/>
          <a:p>
            <a:pPr lvl="0"/>
            <a:r>
              <a:rPr lang="zh-CN" altLang="en-US"/>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2020/12/22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
        <p:nvSpPr>
          <p:cNvPr id="8" name="文本占位符 7"/>
          <p:cNvSpPr>
            <a:spLocks noGrp="1"/>
          </p:cNvSpPr>
          <p:nvPr>
            <p:ph type="body" sz="quarter" idx="13"/>
          </p:nvPr>
        </p:nvSpPr>
        <p:spPr>
          <a:xfrm>
            <a:off x="1424763" y="6335183"/>
            <a:ext cx="9144000" cy="387351"/>
          </a:xfrm>
        </p:spPr>
        <p:txBody>
          <a:bodyPr/>
          <a:lstStyle>
            <a:lvl1pPr>
              <a:defRPr sz="1400"/>
            </a:lvl1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81582273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90" r:id="rId10"/>
    <p:sldLayoutId id="2147483691" r:id="rId11"/>
    <p:sldLayoutId id="2147483692" r:id="rId12"/>
    <p:sldLayoutId id="214748369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verses.io/" TargetMode="Externa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youtu.be/t4H6hdvB9iQ?t=271" TargetMode="Externa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jRZDnetjGuo"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6.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25.jpeg"/><Relationship Id="rId4" Type="http://schemas.openxmlformats.org/officeDocument/2006/relationships/hyperlink" Target="https://www.globaltimes.cn/content/1118908.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Gibbs_free_energy" TargetMode="External"/><Relationship Id="rId1" Type="http://schemas.openxmlformats.org/officeDocument/2006/relationships/slideLayout" Target="../slideLayouts/slideLayout34.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hyperlink" Target="https://phys.org/news/2014-08-maxwell-demon-mutual.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11.xml"/><Relationship Id="rId16" Type="http://schemas.openxmlformats.org/officeDocument/2006/relationships/hyperlink" Target="https://en.wikipedia.org/wiki/Cryptanalysis" TargetMode="External"/><Relationship Id="rId20" Type="http://schemas.openxmlformats.org/officeDocument/2006/relationships/image" Target="../media/image32.png"/><Relationship Id="rId1" Type="http://schemas.openxmlformats.org/officeDocument/2006/relationships/slideLayout" Target="../slideLayouts/slideLayout34.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31.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youtu.be/nTJiL9N3ozs?t=66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36.jpeg"/><Relationship Id="rId4" Type="http://schemas.openxmlformats.org/officeDocument/2006/relationships/hyperlink" Target="https://www.britannica.com/biography/Alan-Turin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hyperlink" Target="https://youtu.be/YScIPA8RbVE?t=17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41.png"/><Relationship Id="rId5" Type="http://schemas.openxmlformats.org/officeDocument/2006/relationships/hyperlink" Target="https://youtu.be/YScIPA8RbVE?t=2040" TargetMode="Externa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42.png"/><Relationship Id="rId4" Type="http://schemas.openxmlformats.org/officeDocument/2006/relationships/hyperlink" Target="https://youtu.be/2ptFnIj71SM?t=205" TargetMode="External"/><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45.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46.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47.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49.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48.png"/><Relationship Id="rId9" Type="http://schemas.microsoft.com/office/2007/relationships/diagramDrawing" Target="../diagrams/drawing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56.png"/><Relationship Id="rId9" Type="http://schemas.openxmlformats.org/officeDocument/2006/relationships/hyperlink" Target="https://mathworld.wolfram.com/FundamentalTheoremofArithmetic.html"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57.png"/><Relationship Id="rId9" Type="http://schemas.openxmlformats.org/officeDocument/2006/relationships/hyperlink" Target="https://en.wikipedia.org/wiki/Root_of_a_function"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20.xml"/><Relationship Id="rId16" Type="http://schemas.openxmlformats.org/officeDocument/2006/relationships/image" Target="../media/image58.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hyperlink" Target="https://youtu.be/1lGM5DEdMaw?t=238" TargetMode="External"/><Relationship Id="rId5" Type="http://schemas.openxmlformats.org/officeDocument/2006/relationships/image" Target="../media/image60.png"/><Relationship Id="rId4" Type="http://schemas.openxmlformats.org/officeDocument/2006/relationships/hyperlink" Target="https://youtu.be/1lGM5DEdMaw?t=39"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64.gi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63.png"/><Relationship Id="rId4" Type="http://schemas.openxmlformats.org/officeDocument/2006/relationships/hyperlink" Target="https://en.wikipedia.org/wiki/Path_(topology)"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72.png"/><Relationship Id="rId4" Type="http://schemas.openxmlformats.org/officeDocument/2006/relationships/hyperlink" Target="https://youtu.be/yvcCRcztQi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74.png"/><Relationship Id="rId5" Type="http://schemas.openxmlformats.org/officeDocument/2006/relationships/hyperlink" Target="https://youtu.be/h7apO7q16V0?t=71" TargetMode="Externa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77.png"/><Relationship Id="rId5" Type="http://schemas.openxmlformats.org/officeDocument/2006/relationships/hyperlink" Target="https://youtu.be/9u1q3lH7VbE?t=323" TargetMode="Externa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hyperlink" Target="https://core.ac.uk/download/pdf/82625192.pdf" TargetMode="Externa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cbB3QEwWMlA?t=11" TargetMode="External"/><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youtu.be/8lhxIOAfDs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5.jpeg"/><Relationship Id="rId7" Type="http://schemas.openxmlformats.org/officeDocument/2006/relationships/image" Target="../media/image97.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96.jpeg"/><Relationship Id="rId4" Type="http://schemas.openxmlformats.org/officeDocument/2006/relationships/hyperlink" Target="https://en.wikipedia.org/wiki/Garrett_Birkhoff"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hyperlink" Target="https://www.azquotes.com/quote/715427" TargetMode="External"/><Relationship Id="rId1" Type="http://schemas.openxmlformats.org/officeDocument/2006/relationships/slideLayout" Target="../slideLayouts/slideLayout34.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05.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102.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04.jpeg"/><Relationship Id="rId4" Type="http://schemas.openxmlformats.org/officeDocument/2006/relationships/image" Target="../media/image101.jpeg"/><Relationship Id="rId9" Type="http://schemas.openxmlformats.org/officeDocument/2006/relationships/hyperlink" Target="https://www.facebook.com/CardinalLad/photos/a.674107509275250/1027520317267299/?type=1&amp;theate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106.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98.jpeg"/></Relationships>
</file>

<file path=ppt/slides/_rels/slide5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visual6502.org/JSSim/index.html" TargetMode="External"/><Relationship Id="rId1" Type="http://schemas.openxmlformats.org/officeDocument/2006/relationships/slideLayout" Target="../slideLayouts/slideLayout34.xml"/><Relationship Id="rId5" Type="http://schemas.openxmlformats.org/officeDocument/2006/relationships/image" Target="../media/image7.tiff"/><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hyperlink" Target="https://sep.yimg.com/ca/I/yhst-137970348157658_2613_1145170977" TargetMode="External"/><Relationship Id="rId3" Type="http://schemas.openxmlformats.org/officeDocument/2006/relationships/hyperlink" Target="https://en.wikipedia.org/wiki/Thomas_Kuhn" TargetMode="External"/><Relationship Id="rId7" Type="http://schemas.openxmlformats.org/officeDocument/2006/relationships/hyperlink" Target="https://en.wikipedia.org/wiki/Judea_Pearl" TargetMode="External"/><Relationship Id="rId12" Type="http://schemas.openxmlformats.org/officeDocument/2006/relationships/image" Target="../media/image115.jpeg"/><Relationship Id="rId2" Type="http://schemas.openxmlformats.org/officeDocument/2006/relationships/image" Target="../media/image110.jpeg"/><Relationship Id="rId1" Type="http://schemas.openxmlformats.org/officeDocument/2006/relationships/slideLayout" Target="../slideLayouts/slideLayout34.xml"/><Relationship Id="rId6" Type="http://schemas.openxmlformats.org/officeDocument/2006/relationships/image" Target="../media/image112.jpeg"/><Relationship Id="rId11" Type="http://schemas.openxmlformats.org/officeDocument/2006/relationships/hyperlink" Target="https://iep.utm.edu/curry/" TargetMode="External"/><Relationship Id="rId5" Type="http://schemas.openxmlformats.org/officeDocument/2006/relationships/hyperlink" Target="https://awards.acm.org/about/2018-turing" TargetMode="External"/><Relationship Id="rId10" Type="http://schemas.openxmlformats.org/officeDocument/2006/relationships/image" Target="../media/image114.jpeg"/><Relationship Id="rId4" Type="http://schemas.openxmlformats.org/officeDocument/2006/relationships/image" Target="../media/image111.tiff"/><Relationship Id="rId9" Type="http://schemas.openxmlformats.org/officeDocument/2006/relationships/hyperlink" Target="https://en.wikipedia.org/wiki/George_Lakoff" TargetMode="External"/><Relationship Id="rId14" Type="http://schemas.openxmlformats.org/officeDocument/2006/relationships/image" Target="../media/image116.jpeg"/></Relationships>
</file>

<file path=ppt/slides/_rels/slide62.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0.png"/><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image" Target="../media/image119.png"/><Relationship Id="rId5" Type="http://schemas.openxmlformats.org/officeDocument/2006/relationships/hyperlink" Target="https://youtu.be/vMo9vlkJ3p4" TargetMode="External"/><Relationship Id="rId4" Type="http://schemas.openxmlformats.org/officeDocument/2006/relationships/image" Target="../media/image118.jpeg"/></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122.png"/><Relationship Id="rId4" Type="http://schemas.openxmlformats.org/officeDocument/2006/relationships/hyperlink" Target="https://youtu.be/iJ7V1KXJpsE?t=1350" TargetMode="External"/><Relationship Id="rId9"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youtu.be/aircAruvnKk" TargetMode="Externa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hyperlink" Target="https://www.mccoycomponents.com/blog/view/processor-knowledge-analysis-and-comparison-of-risc-and-cisc-architecture" TargetMode="Externa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image" Target="../media/image127.png"/><Relationship Id="rId5" Type="http://schemas.openxmlformats.org/officeDocument/2006/relationships/hyperlink" Target="https://lamport.azurewebsites.net/pubs/time-clocks.pdf" TargetMode="External"/><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hyperlink" Target="https://lamport.azurewebsites.net/tla/tla.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7.xml"/><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8" Type="http://schemas.openxmlformats.org/officeDocument/2006/relationships/image" Target="../media/image132.gif"/><Relationship Id="rId13" Type="http://schemas.openxmlformats.org/officeDocument/2006/relationships/image" Target="../media/image136.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image" Target="../media/image131.png"/><Relationship Id="rId11" Type="http://schemas.openxmlformats.org/officeDocument/2006/relationships/image" Target="../media/image135.png"/><Relationship Id="rId5" Type="http://schemas.openxmlformats.org/officeDocument/2006/relationships/hyperlink" Target="https://youtu.be/DwAFZb8juMQ?t=3" TargetMode="External"/><Relationship Id="rId10"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 Id="rId14" Type="http://schemas.openxmlformats.org/officeDocument/2006/relationships/hyperlink" Target="https://en.wikipedia.org/wiki/Category_theory#Natural_transformations_2"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350.png"/><Relationship Id="rId7" Type="http://schemas.openxmlformats.org/officeDocument/2006/relationships/image" Target="../media/image138.png"/><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137.jpeg"/><Relationship Id="rId4" Type="http://schemas.openxmlformats.org/officeDocument/2006/relationships/hyperlink" Target="https://www.britannica.com/biography/Dana-Scott"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image" Target="../media/image141.jpeg"/><Relationship Id="rId5" Type="http://schemas.openxmlformats.org/officeDocument/2006/relationships/hyperlink" Target="https://en.wikipedia.org/wiki/Radhia_Cousot" TargetMode="External"/><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youtu.be/qHuUazkUcnU" TargetMode="Externa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13" Type="http://schemas.openxmlformats.org/officeDocument/2006/relationships/image" Target="../media/image111.tiff"/><Relationship Id="rId18" Type="http://schemas.openxmlformats.org/officeDocument/2006/relationships/image" Target="../media/image153.tiff"/><Relationship Id="rId26" Type="http://schemas.openxmlformats.org/officeDocument/2006/relationships/image" Target="../media/image156.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60.png"/><Relationship Id="rId42" Type="http://schemas.openxmlformats.org/officeDocument/2006/relationships/image" Target="../media/image116.jpeg"/><Relationship Id="rId7" Type="http://schemas.openxmlformats.org/officeDocument/2006/relationships/image" Target="../media/image147.tiff"/><Relationship Id="rId2" Type="http://schemas.openxmlformats.org/officeDocument/2006/relationships/image" Target="../media/image144.tiff"/><Relationship Id="rId16" Type="http://schemas.openxmlformats.org/officeDocument/2006/relationships/image" Target="../media/image152.png"/><Relationship Id="rId20" Type="http://schemas.openxmlformats.org/officeDocument/2006/relationships/image" Target="../media/image112.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55.png"/><Relationship Id="rId32" Type="http://schemas.openxmlformats.org/officeDocument/2006/relationships/image" Target="../media/image159.png"/><Relationship Id="rId37" Type="http://schemas.openxmlformats.org/officeDocument/2006/relationships/image" Target="../media/image113.jpeg"/><Relationship Id="rId40" Type="http://schemas.openxmlformats.org/officeDocument/2006/relationships/image" Target="../media/image163.jpeg"/><Relationship Id="rId5" Type="http://schemas.openxmlformats.org/officeDocument/2006/relationships/image" Target="../media/image146.png"/><Relationship Id="rId15" Type="http://schemas.openxmlformats.org/officeDocument/2006/relationships/image" Target="../media/image151.png"/><Relationship Id="rId23" Type="http://schemas.openxmlformats.org/officeDocument/2006/relationships/hyperlink" Target="https://www.amd.com/en" TargetMode="External"/><Relationship Id="rId28" Type="http://schemas.openxmlformats.org/officeDocument/2006/relationships/image" Target="../media/image157.png"/><Relationship Id="rId36" Type="http://schemas.openxmlformats.org/officeDocument/2006/relationships/image" Target="../media/image161.png"/><Relationship Id="rId10" Type="http://schemas.openxmlformats.org/officeDocument/2006/relationships/image" Target="../media/image149.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54.jpeg"/><Relationship Id="rId27" Type="http://schemas.openxmlformats.org/officeDocument/2006/relationships/hyperlink" Target="https://bdtechtalks.com/2016/09/07/what-is-blockchain/" TargetMode="External"/><Relationship Id="rId30" Type="http://schemas.openxmlformats.org/officeDocument/2006/relationships/image" Target="../media/image158.png"/><Relationship Id="rId35" Type="http://schemas.openxmlformats.org/officeDocument/2006/relationships/hyperlink" Target="http://holacracy.org/" TargetMode="External"/><Relationship Id="rId43" Type="http://schemas.openxmlformats.org/officeDocument/2006/relationships/image" Target="../media/image164.png"/><Relationship Id="rId8" Type="http://schemas.openxmlformats.org/officeDocument/2006/relationships/image" Target="../media/image148.tiff"/><Relationship Id="rId3" Type="http://schemas.openxmlformats.org/officeDocument/2006/relationships/image" Target="../media/image145.tiff"/><Relationship Id="rId12" Type="http://schemas.openxmlformats.org/officeDocument/2006/relationships/image" Target="../media/image150.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62.jpeg"/></Relationships>
</file>

<file path=ppt/slides/_rels/slide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youtu.be/q9bzrCKgax0" TargetMode="External"/><Relationship Id="rId1" Type="http://schemas.openxmlformats.org/officeDocument/2006/relationships/slideLayout" Target="../slideLayouts/slideLayout36.xml"/><Relationship Id="rId5" Type="http://schemas.openxmlformats.org/officeDocument/2006/relationships/image" Target="../media/image166.png"/><Relationship Id="rId4" Type="http://schemas.openxmlformats.org/officeDocument/2006/relationships/hyperlink" Target="https://www.youtube.com/channel/UCzBjutX2PmitNF4avysL-v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3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82.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2.gif"/><Relationship Id="rId5" Type="http://schemas.openxmlformats.org/officeDocument/2006/relationships/hyperlink" Target="http://home.datacomm.ch/kerguelen/monadology/monadology.html#2" TargetMode="External"/><Relationship Id="rId10" Type="http://schemas.openxmlformats.org/officeDocument/2006/relationships/image" Target="../media/image14.png"/><Relationship Id="rId4" Type="http://schemas.openxmlformats.org/officeDocument/2006/relationships/image" Target="../media/image11.gif"/><Relationship Id="rId9" Type="http://schemas.openxmlformats.org/officeDocument/2006/relationships/image" Target="../media/image13.gif"/></Relationships>
</file>

<file path=ppt/slides/_rels/slide80.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17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8" Type="http://schemas.openxmlformats.org/officeDocument/2006/relationships/hyperlink" Target="https://en.wikipedia.org/wiki/BASIC" TargetMode="External"/><Relationship Id="rId13" Type="http://schemas.openxmlformats.org/officeDocument/2006/relationships/hyperlink" Target="https://en.wikipedia.org/wiki/Lua_(programming_language)" TargetMode="External"/><Relationship Id="rId18" Type="http://schemas.openxmlformats.org/officeDocument/2006/relationships/hyperlink" Target="https://en.wikipedia.org/wiki/Shell_(computing)" TargetMode="External"/><Relationship Id="rId26" Type="http://schemas.openxmlformats.org/officeDocument/2006/relationships/hyperlink" Target="https://en.wikipedia.org/wiki/Mathematica" TargetMode="External"/><Relationship Id="rId3" Type="http://schemas.openxmlformats.org/officeDocument/2006/relationships/hyperlink" Target="https://en.wikipedia.org/wiki/FORTRAN" TargetMode="External"/><Relationship Id="rId21" Type="http://schemas.openxmlformats.org/officeDocument/2006/relationships/hyperlink" Target="https://en.wikipedia.org/wiki/MATLAB" TargetMode="External"/><Relationship Id="rId7" Type="http://schemas.openxmlformats.org/officeDocument/2006/relationships/hyperlink" Target="https://en.wikipedia.org/wiki/APL_(programming_language)" TargetMode="External"/><Relationship Id="rId12" Type="http://schemas.openxmlformats.org/officeDocument/2006/relationships/hyperlink" Target="https://en.wikipedia.org/wiki/MUMPS" TargetMode="External"/><Relationship Id="rId17" Type="http://schemas.openxmlformats.org/officeDocument/2006/relationships/hyperlink" Target="https://en.wikipedia.org/wiki/Unix_shell#Bourne_shell_compatible" TargetMode="External"/><Relationship Id="rId25" Type="http://schemas.openxmlformats.org/officeDocument/2006/relationships/hyperlink" Target="https://en.wikipedia.org/wiki/Haskell_(programming_language)" TargetMode="External"/><Relationship Id="rId2" Type="http://schemas.openxmlformats.org/officeDocument/2006/relationships/hyperlink" Target="https://en.wikipedia.org/wiki/Relational_operator" TargetMode="External"/><Relationship Id="rId16" Type="http://schemas.openxmlformats.org/officeDocument/2006/relationships/hyperlink" Target="https://en.wikipedia.org/wiki/Erlang_(programming_language)" TargetMode="External"/><Relationship Id="rId20" Type="http://schemas.openxmlformats.org/officeDocument/2006/relationships/hyperlink" Target="https://en.wikipedia.org/wiki/Batch_file" TargetMode="External"/><Relationship Id="rId1" Type="http://schemas.openxmlformats.org/officeDocument/2006/relationships/slideLayout" Target="../slideLayouts/slideLayout28.xml"/><Relationship Id="rId6" Type="http://schemas.openxmlformats.org/officeDocument/2006/relationships/hyperlink" Target="https://en.wikipedia.org/wiki/Relational_operator#cite_note-4" TargetMode="External"/><Relationship Id="rId11" Type="http://schemas.openxmlformats.org/officeDocument/2006/relationships/hyperlink" Target="https://en.wikipedia.org/wiki/Relational_operator#cite_note-5" TargetMode="External"/><Relationship Id="rId24" Type="http://schemas.openxmlformats.org/officeDocument/2006/relationships/hyperlink" Target="https://en.wikipedia.org/wiki/Relational_operator#cite_note-9" TargetMode="External"/><Relationship Id="rId5" Type="http://schemas.openxmlformats.org/officeDocument/2006/relationships/hyperlink" Target="https://en.wikipedia.org/wiki/ALGOL_68" TargetMode="External"/><Relationship Id="rId15" Type="http://schemas.openxmlformats.org/officeDocument/2006/relationships/hyperlink" Target="https://en.wikipedia.org/wiki/Relational_operator#cite_note-6" TargetMode="External"/><Relationship Id="rId23" Type="http://schemas.openxmlformats.org/officeDocument/2006/relationships/hyperlink" Target="https://en.wikipedia.org/wiki/Fortran_90" TargetMode="External"/><Relationship Id="rId10" Type="http://schemas.openxmlformats.org/officeDocument/2006/relationships/hyperlink" Target="https://en.wikipedia.org/wiki/Pascal_(programming_language)" TargetMode="External"/><Relationship Id="rId19" Type="http://schemas.openxmlformats.org/officeDocument/2006/relationships/hyperlink" Target="https://en.wikipedia.org/wiki/Relational_operator#cite_note-7" TargetMode="External"/><Relationship Id="rId4" Type="http://schemas.openxmlformats.org/officeDocument/2006/relationships/hyperlink" Target="https://en.wikipedia.org/wiki/Relational_operator#cite_note-3" TargetMode="External"/><Relationship Id="rId9" Type="http://schemas.openxmlformats.org/officeDocument/2006/relationships/hyperlink" Target="https://en.wikipedia.org/wiki/ML_(programming_language)" TargetMode="External"/><Relationship Id="rId14" Type="http://schemas.openxmlformats.org/officeDocument/2006/relationships/hyperlink" Target="https://en.wikipedia.org/wiki/C_(programming_language)" TargetMode="External"/><Relationship Id="rId22" Type="http://schemas.openxmlformats.org/officeDocument/2006/relationships/hyperlink" Target="https://en.wikipedia.org/wiki/Relational_operator#cite_note-8" TargetMode="External"/><Relationship Id="rId27" Type="http://schemas.openxmlformats.org/officeDocument/2006/relationships/hyperlink" Target="https://en.wikipedia.org/wiki/Relational_operator#cite_note-1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64.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174.jpeg"/><Relationship Id="rId5" Type="http://schemas.openxmlformats.org/officeDocument/2006/relationships/image" Target="../media/image173.jpeg"/><Relationship Id="rId4" Type="http://schemas.openxmlformats.org/officeDocument/2006/relationships/image" Target="../media/image172.jpeg"/></Relationships>
</file>

<file path=ppt/slides/_rels/slide8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R6mLtJHT88?t=1004" TargetMode="External"/><Relationship Id="rId1" Type="http://schemas.openxmlformats.org/officeDocument/2006/relationships/slideLayout" Target="../slideLayouts/slideLayout34.xml"/><Relationship Id="rId6" Type="http://schemas.openxmlformats.org/officeDocument/2006/relationships/image" Target="../media/image164.png"/><Relationship Id="rId5" Type="http://schemas.openxmlformats.org/officeDocument/2006/relationships/image" Target="../media/image176.png"/><Relationship Id="rId4" Type="http://schemas.openxmlformats.org/officeDocument/2006/relationships/hyperlink" Target="https://github.com/sifive/freedom-tools"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4.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80.png"/><Relationship Id="rId12" Type="http://schemas.openxmlformats.org/officeDocument/2006/relationships/hyperlink" Target="https://wiki2.org/en/Where_Mathematics_Comes_From" TargetMode="External"/><Relationship Id="rId2" Type="http://schemas.openxmlformats.org/officeDocument/2006/relationships/image" Target="../media/image177.png"/><Relationship Id="rId1" Type="http://schemas.openxmlformats.org/officeDocument/2006/relationships/slideLayout" Target="../slideLayouts/slideLayout28.xml"/><Relationship Id="rId6" Type="http://schemas.openxmlformats.org/officeDocument/2006/relationships/hyperlink" Target="http://nearcoding.com/what-is-devops/" TargetMode="External"/><Relationship Id="rId11" Type="http://schemas.openxmlformats.org/officeDocument/2006/relationships/image" Target="../media/image183.png"/><Relationship Id="rId5" Type="http://schemas.openxmlformats.org/officeDocument/2006/relationships/image" Target="../media/image179.png"/><Relationship Id="rId15" Type="http://schemas.openxmlformats.org/officeDocument/2006/relationships/image" Target="../media/image185.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78.png"/><Relationship Id="rId9" Type="http://schemas.openxmlformats.org/officeDocument/2006/relationships/image" Target="../media/image182.png"/><Relationship Id="rId14" Type="http://schemas.openxmlformats.org/officeDocument/2006/relationships/hyperlink" Target="https://en.wikipedia.org/wiki/Henri_Poincar%C3%A9"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oursera.org/learn/build-a-computer" TargetMode="External"/><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hyperlink" Target="http://tecs-questions-and-answers-forum.32033.n3.nabble.com/"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hyperlink" Target="http://toyhouse.wiki:81/" TargetMode="External"/><Relationship Id="rId2" Type="http://schemas.openxmlformats.org/officeDocument/2006/relationships/notesSlide" Target="../notesSlides/notesSlide53.xml"/><Relationship Id="rId1" Type="http://schemas.openxmlformats.org/officeDocument/2006/relationships/slideLayout" Target="../slideLayouts/slideLayout39.xml"/><Relationship Id="rId5" Type="http://schemas.openxmlformats.org/officeDocument/2006/relationships/image" Target="../media/image186.png"/><Relationship Id="rId4" Type="http://schemas.openxmlformats.org/officeDocument/2006/relationships/hyperlink" Target="http://toyhouse.wiki:81/index.php/Toyhouse_Studio"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187.png"/><Relationship Id="rId1" Type="http://schemas.openxmlformats.org/officeDocument/2006/relationships/slideLayout" Target="../slideLayouts/slideLayout38.xml"/><Relationship Id="rId4" Type="http://schemas.openxmlformats.org/officeDocument/2006/relationships/image" Target="../media/image188.png"/></Relationships>
</file>

<file path=ppt/slides/_rels/slide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youtu.be/SGKw56BJnXk" TargetMode="External"/><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28.xml"/><Relationship Id="rId4" Type="http://schemas.openxmlformats.org/officeDocument/2006/relationships/image" Target="../media/image190.jpeg"/></Relationships>
</file>

<file path=ppt/slides/_rels/slide94.xml.rels><?xml version="1.0" encoding="UTF-8" standalone="yes"?>
<Relationships xmlns="http://schemas.openxmlformats.org/package/2006/relationships"><Relationship Id="rId8" Type="http://schemas.openxmlformats.org/officeDocument/2006/relationships/hyperlink" Target="https://www.vectorstock.com/royalty-free-vector/ouroboros-snake-eating-its-own-tail-eternity-or-vector-12076546" TargetMode="External"/><Relationship Id="rId13" Type="http://schemas.openxmlformats.org/officeDocument/2006/relationships/hyperlink" Target="https://en.wikipedia.org/wiki/Cleopatra_the_Alchemist"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hyperlink" Target="https://en.wikipedia.org/wiki/Henology" TargetMode="External"/><Relationship Id="rId2" Type="http://schemas.openxmlformats.org/officeDocument/2006/relationships/image" Target="../media/image191.png"/><Relationship Id="rId16" Type="http://schemas.openxmlformats.org/officeDocument/2006/relationships/image" Target="../media/image194.png"/><Relationship Id="rId1" Type="http://schemas.openxmlformats.org/officeDocument/2006/relationships/slideLayout" Target="../slideLayouts/slideLayout34.xml"/><Relationship Id="rId6" Type="http://schemas.openxmlformats.org/officeDocument/2006/relationships/diagramColors" Target="../diagrams/colors3.xml"/><Relationship Id="rId11" Type="http://schemas.openxmlformats.org/officeDocument/2006/relationships/image" Target="../media/image192.png"/><Relationship Id="rId5" Type="http://schemas.openxmlformats.org/officeDocument/2006/relationships/diagramQuickStyle" Target="../diagrams/quickStyle3.xml"/><Relationship Id="rId15" Type="http://schemas.openxmlformats.org/officeDocument/2006/relationships/image" Target="../media/image193.png"/><Relationship Id="rId10" Type="http://schemas.openxmlformats.org/officeDocument/2006/relationships/hyperlink" Target="https://en.wikipedia.org/wiki/Ouroboros" TargetMode="External"/><Relationship Id="rId4" Type="http://schemas.openxmlformats.org/officeDocument/2006/relationships/diagramLayout" Target="../diagrams/layout3.xml"/><Relationship Id="rId9" Type="http://schemas.openxmlformats.org/officeDocument/2006/relationships/image" Target="../media/image49.png"/><Relationship Id="rId14" Type="http://schemas.openxmlformats.org/officeDocument/2006/relationships/hyperlink" Target="https://en.wikipedia.org/wiki/Biblioteca_Marciana"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15 (Final Lecture for 2020)</a:t>
            </a:r>
            <a:br>
              <a:rPr lang="en" sz="2667" dirty="0"/>
            </a:br>
            <a:r>
              <a:rPr lang="en" sz="2667" dirty="0"/>
              <a:t>Revisit ideas we learned:</a:t>
            </a:r>
            <a:br>
              <a:rPr lang="en" sz="2667" dirty="0"/>
            </a:br>
            <a:br>
              <a:rPr lang="en" sz="2667" dirty="0"/>
            </a:br>
            <a:r>
              <a:rPr lang="en-US" sz="2667" dirty="0"/>
              <a:t>What we have learned from building a computing system?</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10" y="181261"/>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1"/>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8" y="4500866"/>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2" y="1086590"/>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1"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4"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2" y="447368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8" y="3733545"/>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4" y="2706317"/>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8" y="1792214"/>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5"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20"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20" y="253485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7" y="49206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1" y="406507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6893483" y="5748850"/>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7" y="2671938"/>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7"/>
            <a:ext cx="1727203"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933"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3"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4009710" y="57997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5" y="540593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50" y="2534858"/>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3"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2" y="442188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2" y="4130763"/>
            <a:ext cx="180798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7"/>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01128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932" y="239809"/>
            <a:ext cx="7802136" cy="1200329"/>
          </a:xfrm>
          <a:prstGeom prst="rect">
            <a:avLst/>
          </a:prstGeom>
          <a:noFill/>
        </p:spPr>
        <p:txBody>
          <a:bodyPr wrap="none" rtlCol="0">
            <a:spAutoFit/>
          </a:bodyPr>
          <a:lstStyle/>
          <a:p>
            <a:pPr algn="ctr" defTabSz="1219170">
              <a:buClr>
                <a:srgbClr val="000000"/>
              </a:buClr>
            </a:pPr>
            <a:r>
              <a:rPr lang="en-US" sz="3600" kern="0" dirty="0">
                <a:solidFill>
                  <a:srgbClr val="000000"/>
                </a:solidFill>
                <a:latin typeface="Arial"/>
                <a:cs typeface="Arial"/>
                <a:sym typeface="Arial"/>
              </a:rPr>
              <a:t>We live in a Smart World,</a:t>
            </a:r>
          </a:p>
          <a:p>
            <a:pPr algn="ctr" defTabSz="1219170">
              <a:buClr>
                <a:srgbClr val="000000"/>
              </a:buClr>
            </a:pPr>
            <a:r>
              <a:rPr lang="en-US" sz="3600" kern="0" dirty="0">
                <a:solidFill>
                  <a:srgbClr val="000000"/>
                </a:solidFill>
                <a:latin typeface="Arial"/>
                <a:cs typeface="Arial"/>
                <a:sym typeface="Aria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4423356" y="6179725"/>
            <a:ext cx="2571538" cy="307777"/>
          </a:xfrm>
          <a:prstGeom prst="rect">
            <a:avLst/>
          </a:prstGeom>
          <a:noFill/>
        </p:spPr>
        <p:txBody>
          <a:bodyPr wrap="none" rtlCol="0">
            <a:spAutoFit/>
          </a:bodyPr>
          <a:lstStyle/>
          <a:p>
            <a:pPr defTabSz="1219170">
              <a:buClr>
                <a:srgbClr val="000000"/>
              </a:buClr>
            </a:pPr>
            <a:r>
              <a:rPr lang="en-US" sz="1400" kern="0" dirty="0">
                <a:solidFill>
                  <a:srgbClr val="000000"/>
                </a:solidFill>
                <a:latin typeface="Arial"/>
                <a:cs typeface="Arial"/>
                <a:sym typeface="Arial"/>
              </a:rPr>
              <a:t>Image credits: </a:t>
            </a:r>
            <a:r>
              <a:rPr lang="en-US" sz="1400" kern="0" dirty="0">
                <a:solidFill>
                  <a:srgbClr val="000000"/>
                </a:solidFill>
                <a:latin typeface="Arial"/>
                <a:cs typeface="Arial"/>
                <a:sym typeface="Arial"/>
                <a:hlinkClick r:id="rId2"/>
              </a:rPr>
              <a:t>http://</a:t>
            </a:r>
            <a:r>
              <a:rPr lang="en-US" sz="1400" kern="0" dirty="0" err="1">
                <a:solidFill>
                  <a:srgbClr val="000000"/>
                </a:solidFill>
                <a:latin typeface="Arial"/>
                <a:cs typeface="Arial"/>
                <a:sym typeface="Arial"/>
                <a:hlinkClick r:id="rId2"/>
              </a:rPr>
              <a:t>verses.io</a:t>
            </a:r>
            <a:r>
              <a:rPr lang="en-US" sz="1400" kern="0" dirty="0">
                <a:solidFill>
                  <a:srgbClr val="000000"/>
                </a:solidFill>
                <a:latin typeface="Arial"/>
                <a:cs typeface="Arial"/>
                <a:sym typeface="Arial"/>
                <a:hlinkClick r:id="rId2"/>
              </a:rPr>
              <a:t> </a:t>
            </a:r>
            <a:endParaRPr lang="en-US" sz="1400"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0151" y="1603681"/>
            <a:ext cx="8086451" cy="4548628"/>
          </a:xfrm>
          <a:prstGeom prst="rect">
            <a:avLst/>
          </a:prstGeom>
        </p:spPr>
      </p:pic>
    </p:spTree>
    <p:extLst>
      <p:ext uri="{BB962C8B-B14F-4D97-AF65-F5344CB8AC3E}">
        <p14:creationId xmlns:p14="http://schemas.microsoft.com/office/powerpoint/2010/main" val="279244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Computation through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563045" y="1309133"/>
            <a:ext cx="9065911" cy="4956323"/>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2543529" y="6332053"/>
            <a:ext cx="705674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How to deploy a Kubernetes Cluster from Scratch (</a:t>
            </a:r>
            <a:r>
              <a:rPr lang="en-TW" sz="1867" kern="0" dirty="0">
                <a:solidFill>
                  <a:srgbClr val="000000"/>
                </a:solidFill>
                <a:latin typeface="Arial"/>
                <a:cs typeface="Arial"/>
                <a:sym typeface="Arial"/>
                <a:hlinkClick r:id="rId2"/>
              </a:rPr>
              <a:t>Youtube Link</a:t>
            </a:r>
            <a:r>
              <a:rPr lang="en-TW" sz="1867" kern="0" dirty="0">
                <a:solidFill>
                  <a:srgbClr val="000000"/>
                </a:solidFill>
                <a:latin typeface="Arial"/>
                <a:cs typeface="Arial"/>
                <a:sym typeface="Arial"/>
              </a:rPr>
              <a:t>)</a:t>
            </a:r>
          </a:p>
        </p:txBody>
      </p:sp>
    </p:spTree>
    <p:extLst>
      <p:ext uri="{BB962C8B-B14F-4D97-AF65-F5344CB8AC3E}">
        <p14:creationId xmlns:p14="http://schemas.microsoft.com/office/powerpoint/2010/main" val="148532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672705" y="1506741"/>
            <a:ext cx="10846624" cy="1734064"/>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sz="2667" dirty="0"/>
              <a:t>Other than XOR, XNOR, A, B, ~A, ~B, 0, and 1, 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2650948" y="3341137"/>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A and Not(B)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4578096" y="6310135"/>
            <a:ext cx="6143670" cy="369332"/>
          </a:xfrm>
          <a:prstGeom prst="rect">
            <a:avLst/>
          </a:prstGeom>
          <a:noFill/>
        </p:spPr>
        <p:txBody>
          <a:bodyPr wrap="none" rtlCol="0">
            <a:spAutoFit/>
          </a:bodyPr>
          <a:lstStyle/>
          <a:p>
            <a:r>
              <a:rPr lang="en-TW" dirty="0"/>
              <a:t>These four gates are representable by Gibb’s Free Energy</a:t>
            </a:r>
          </a:p>
        </p:txBody>
      </p:sp>
    </p:spTree>
    <p:extLst>
      <p:ext uri="{BB962C8B-B14F-4D97-AF65-F5344CB8AC3E}">
        <p14:creationId xmlns:p14="http://schemas.microsoft.com/office/powerpoint/2010/main" val="150270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14</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pPr algn="ctr"/>
            <a:r>
              <a:rPr lang="en-US" sz="3200" b="1" dirty="0"/>
              <a:t>A CPU With Just One Instruction!!!</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0"/>
              </a:spcBef>
            </a:pPr>
            <a:r>
              <a:rPr lang="en-US" altLang="zh-CN" sz="2000" dirty="0">
                <a:latin typeface="Comic Sans MS" panose="030F0702030302020204" pitchFamily="66" charset="0"/>
              </a:rPr>
              <a:t>Gary Explains: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a:t>
            </a:r>
            <a:r>
              <a:rPr lang="en-US" altLang="zh-CN" sz="2000" dirty="0" err="1">
                <a:latin typeface="Comic Sans MS" panose="030F0702030302020204" pitchFamily="66" charset="0"/>
                <a:hlinkClick r:id="rId3"/>
              </a:rPr>
              <a:t>jRZDnetjGuo</a:t>
            </a:r>
            <a:endParaRPr lang="en-US" altLang="zh-CN" sz="2000" dirty="0">
              <a:latin typeface="Comic Sans MS" panose="030F0702030302020204" pitchFamily="66" charset="0"/>
            </a:endParaRPr>
          </a:p>
        </p:txBody>
      </p:sp>
      <p:pic>
        <p:nvPicPr>
          <p:cNvPr id="4" name="Picture 3">
            <a:hlinkClick r:id="rId3"/>
            <a:extLst>
              <a:ext uri="{FF2B5EF4-FFF2-40B4-BE49-F238E27FC236}">
                <a16:creationId xmlns:a16="http://schemas.microsoft.com/office/drawing/2014/main" id="{4C1B587C-CBB5-C94E-A7CA-60C06E48F71B}"/>
              </a:ext>
            </a:extLst>
          </p:cNvPr>
          <p:cNvPicPr>
            <a:picLocks noChangeAspect="1"/>
          </p:cNvPicPr>
          <p:nvPr/>
        </p:nvPicPr>
        <p:blipFill>
          <a:blip r:embed="rId4"/>
          <a:stretch>
            <a:fillRect/>
          </a:stretch>
        </p:blipFill>
        <p:spPr>
          <a:xfrm>
            <a:off x="1644043" y="1499703"/>
            <a:ext cx="9437311" cy="4954348"/>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5"/>
          <a:stretch>
            <a:fillRect/>
          </a:stretch>
        </p:blipFill>
        <p:spPr>
          <a:xfrm>
            <a:off x="8995979" y="1155902"/>
            <a:ext cx="2445743" cy="2286442"/>
          </a:xfrm>
          <a:prstGeom prst="rect">
            <a:avLst/>
          </a:prstGeom>
        </p:spPr>
      </p:pic>
    </p:spTree>
    <p:extLst>
      <p:ext uri="{BB962C8B-B14F-4D97-AF65-F5344CB8AC3E}">
        <p14:creationId xmlns:p14="http://schemas.microsoft.com/office/powerpoint/2010/main" val="3850537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40">
              <a:defRPr/>
            </a:pPr>
            <a:fld id="{00000000-1234-1234-1234-123412341234}" type="slidenum">
              <a:rPr lang="en" kern="0">
                <a:solidFill>
                  <a:srgbClr val="595959"/>
                </a:solidFill>
                <a:latin typeface="Arial"/>
                <a:cs typeface="Arial"/>
                <a:sym typeface="Arial"/>
              </a:rPr>
              <a:pPr defTabSz="1219140">
                <a:defRPr/>
              </a:pPr>
              <a:t>15</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930800" y="1390761"/>
            <a:ext cx="3949192" cy="5096284"/>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6312010" y="1390763"/>
            <a:ext cx="4075575" cy="5089829"/>
          </a:xfrm>
          <a:prstGeom prst="rect">
            <a:avLst/>
          </a:prstGeom>
        </p:spPr>
      </p:pic>
    </p:spTree>
    <p:extLst>
      <p:ext uri="{BB962C8B-B14F-4D97-AF65-F5344CB8AC3E}">
        <p14:creationId xmlns:p14="http://schemas.microsoft.com/office/powerpoint/2010/main" val="630613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44" y="329103"/>
            <a:ext cx="8334846" cy="830997"/>
          </a:xfrm>
          <a:prstGeom prst="rect">
            <a:avLst/>
          </a:prstGeom>
          <a:noFill/>
        </p:spPr>
        <p:txBody>
          <a:bodyPr wrap="none" rtlCol="0">
            <a:spAutoFit/>
          </a:bodyPr>
          <a:lstStyle/>
          <a:p>
            <a:pPr algn="ctr" defTabSz="1219170">
              <a:buClr>
                <a:srgbClr val="000000"/>
              </a:buClr>
              <a:defRPr/>
            </a:pPr>
            <a:r>
              <a:rPr lang="en-US" sz="48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857115" y="1295328"/>
            <a:ext cx="8477770" cy="1323632"/>
          </a:xfrm>
          <a:prstGeom prst="rect">
            <a:avLst/>
          </a:prstGeom>
          <a:solidFill>
            <a:schemeClr val="lt1"/>
          </a:solidFill>
        </p:spPr>
        <p:txBody>
          <a:bodyPr wrap="none" rtlCol="0">
            <a:spAutoFit/>
          </a:bodyPr>
          <a:lstStyle/>
          <a:p>
            <a:pPr algn="ctr"/>
            <a:r>
              <a:rPr lang="en-US" sz="2667" dirty="0"/>
              <a:t> A mechanism to control electrons (moving particles) to</a:t>
            </a:r>
          </a:p>
          <a:p>
            <a:pPr algn="ctr"/>
            <a:r>
              <a:rPr lang="en-US" sz="2667" dirty="0"/>
              <a:t>get through a gate or not.</a:t>
            </a:r>
          </a:p>
          <a:p>
            <a:pPr algn="ctr"/>
            <a:r>
              <a:rPr lang="en-US" sz="2667" dirty="0"/>
              <a:t>Governed by </a:t>
            </a:r>
            <a:r>
              <a:rPr lang="en-US" sz="2667" dirty="0">
                <a:hlinkClick r:id="rId2"/>
              </a:rPr>
              <a:t>Gibb’s Free Energy </a:t>
            </a:r>
            <a:r>
              <a:rPr lang="en-US" sz="2667" dirty="0"/>
              <a:t>equation:</a:t>
            </a:r>
            <a:endParaRPr lang="en-TW" sz="2667"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847061" y="2754188"/>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𝐺</m:t>
                      </m:r>
                      <m:r>
                        <a:rPr lang="en-US" sz="4000" b="0" i="1" smtClean="0">
                          <a:latin typeface="Cambria Math" panose="02040503050406030204" pitchFamily="18" charset="0"/>
                          <a:hlinkClick r:id="rId2"/>
                        </a:rPr>
                        <m:t>=</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𝐻</m:t>
                      </m:r>
                      <m:r>
                        <a:rPr lang="en-US" sz="4000" b="0" i="1" smtClean="0">
                          <a:latin typeface="Cambria Math" panose="02040503050406030204" pitchFamily="18" charset="0"/>
                          <a:hlinkClick r:id="rId2"/>
                        </a:rPr>
                        <m:t>−</m:t>
                      </m:r>
                      <m:r>
                        <a:rPr lang="en-US" sz="4000" b="0" i="1" smtClean="0">
                          <a:latin typeface="Cambria Math" panose="02040503050406030204" pitchFamily="18" charset="0"/>
                          <a:hlinkClick r:id="rId2"/>
                        </a:rPr>
                        <m:t>𝑇</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847061" y="2754188"/>
                <a:ext cx="4059174" cy="615553"/>
              </a:xfrm>
              <a:prstGeom prst="rect">
                <a:avLst/>
              </a:prstGeom>
              <a:blipFill>
                <a:blip r:embed="rId3"/>
                <a:stretch>
                  <a:fillRect b="-8000"/>
                </a:stretch>
              </a:blipFill>
            </p:spPr>
            <p:txBody>
              <a:bodyPr/>
              <a:lstStyle/>
              <a:p>
                <a:r>
                  <a:rPr lang="en-TW">
                    <a:noFill/>
                  </a:rPr>
                  <a:t> </a:t>
                </a:r>
              </a:p>
            </p:txBody>
          </p:sp>
        </mc:Fallback>
      </mc:AlternateContent>
      <p:pic>
        <p:nvPicPr>
          <p:cNvPr id="5" name="Picture 4">
            <a:hlinkClick r:id="rId4"/>
            <a:extLst>
              <a:ext uri="{FF2B5EF4-FFF2-40B4-BE49-F238E27FC236}">
                <a16:creationId xmlns:a16="http://schemas.microsoft.com/office/drawing/2014/main" id="{8562928A-2DBF-104E-A941-2AF6DD65F77F}"/>
              </a:ext>
            </a:extLst>
          </p:cNvPr>
          <p:cNvPicPr>
            <a:picLocks noChangeAspect="1"/>
          </p:cNvPicPr>
          <p:nvPr/>
        </p:nvPicPr>
        <p:blipFill>
          <a:blip r:embed="rId5"/>
          <a:stretch>
            <a:fillRect/>
          </a:stretch>
        </p:blipFill>
        <p:spPr>
          <a:xfrm>
            <a:off x="5960468" y="3504969"/>
            <a:ext cx="5815330" cy="2933397"/>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6"/>
          <a:stretch>
            <a:fillRect/>
          </a:stretch>
        </p:blipFill>
        <p:spPr>
          <a:xfrm>
            <a:off x="500022" y="3930295"/>
            <a:ext cx="5237694" cy="1848598"/>
          </a:xfrm>
          <a:prstGeom prst="rect">
            <a:avLst/>
          </a:prstGeom>
        </p:spPr>
      </p:pic>
    </p:spTree>
    <p:extLst>
      <p:ext uri="{BB962C8B-B14F-4D97-AF65-F5344CB8AC3E}">
        <p14:creationId xmlns:p14="http://schemas.microsoft.com/office/powerpoint/2010/main" val="57464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905" y="329103"/>
            <a:ext cx="6578340" cy="830997"/>
          </a:xfrm>
          <a:prstGeom prst="rect">
            <a:avLst/>
          </a:prstGeom>
          <a:noFill/>
        </p:spPr>
        <p:txBody>
          <a:bodyPr wrap="none" rtlCol="0">
            <a:spAutoFit/>
          </a:bodyPr>
          <a:lstStyle/>
          <a:p>
            <a:pPr algn="ctr" defTabSz="1219170">
              <a:buClr>
                <a:srgbClr val="000000"/>
              </a:buClr>
              <a:defRPr/>
            </a:pPr>
            <a:r>
              <a:rPr lang="en-US" sz="48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930881" y="1196542"/>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930881" y="1196542"/>
                <a:ext cx="4059174" cy="615553"/>
              </a:xfrm>
              <a:prstGeom prst="rect">
                <a:avLst/>
              </a:prstGeom>
              <a:blipFill>
                <a:blip r:embed="rId2"/>
                <a:stretch>
                  <a:fillRect b="-81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extLst>
              <p:ext uri="{D42A27DB-BD31-4B8C-83A1-F6EECF244321}">
                <p14:modId xmlns:p14="http://schemas.microsoft.com/office/powerpoint/2010/main" val="678507037"/>
              </p:ext>
            </p:extLst>
          </p:nvPr>
        </p:nvGraphicFramePr>
        <p:xfrm>
          <a:off x="2796991" y="1953788"/>
          <a:ext cx="7341564" cy="2070200"/>
        </p:xfrm>
        <a:graphic>
          <a:graphicData uri="http://schemas.openxmlformats.org/drawingml/2006/table">
            <a:tbl>
              <a:tblPr/>
              <a:tblGrid>
                <a:gridCol w="1539163">
                  <a:extLst>
                    <a:ext uri="{9D8B030D-6E8A-4147-A177-3AD203B41FA5}">
                      <a16:colId xmlns:a16="http://schemas.microsoft.com/office/drawing/2014/main" val="1279830210"/>
                    </a:ext>
                  </a:extLst>
                </a:gridCol>
                <a:gridCol w="1844553">
                  <a:extLst>
                    <a:ext uri="{9D8B030D-6E8A-4147-A177-3AD203B41FA5}">
                      <a16:colId xmlns:a16="http://schemas.microsoft.com/office/drawing/2014/main" val="1547810821"/>
                    </a:ext>
                  </a:extLst>
                </a:gridCol>
                <a:gridCol w="1734612">
                  <a:extLst>
                    <a:ext uri="{9D8B030D-6E8A-4147-A177-3AD203B41FA5}">
                      <a16:colId xmlns:a16="http://schemas.microsoft.com/office/drawing/2014/main" val="515107550"/>
                    </a:ext>
                  </a:extLst>
                </a:gridCol>
                <a:gridCol w="2223236">
                  <a:extLst>
                    <a:ext uri="{9D8B030D-6E8A-4147-A177-3AD203B41FA5}">
                      <a16:colId xmlns:a16="http://schemas.microsoft.com/office/drawing/2014/main" val="3258769583"/>
                    </a:ext>
                  </a:extLst>
                </a:gridCol>
              </a:tblGrid>
              <a:tr h="414040">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G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H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S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dirty="0">
                          <a:solidFill>
                            <a:srgbClr val="666666"/>
                          </a:solidFill>
                          <a:effectLst/>
                          <a:latin typeface="Droid Serif"/>
                        </a:rPr>
                        <a:t>Process Type</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Cold</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Hot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Non-Spontaneous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34197" y="2665722"/>
            <a:ext cx="2877711" cy="646331"/>
          </a:xfrm>
          <a:prstGeom prst="rect">
            <a:avLst/>
          </a:prstGeom>
          <a:noFill/>
        </p:spPr>
        <p:txBody>
          <a:bodyPr wrap="none" rtlCol="0">
            <a:spAutoFit/>
          </a:bodyPr>
          <a:lstStyle/>
          <a:p>
            <a:r>
              <a:rPr lang="en-TW" dirty="0"/>
              <a:t>Spontaenous =</a:t>
            </a:r>
          </a:p>
          <a:p>
            <a:r>
              <a:rPr lang="en-TW"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extLst>
              <p:ext uri="{D42A27DB-BD31-4B8C-83A1-F6EECF244321}">
                <p14:modId xmlns:p14="http://schemas.microsoft.com/office/powerpoint/2010/main" val="933190839"/>
              </p:ext>
            </p:extLst>
          </p:nvPr>
        </p:nvGraphicFramePr>
        <p:xfrm>
          <a:off x="2806905" y="4188258"/>
          <a:ext cx="7331650" cy="2218025"/>
        </p:xfrm>
        <a:graphic>
          <a:graphicData uri="http://schemas.openxmlformats.org/drawingml/2006/table">
            <a:tbl>
              <a:tblPr/>
              <a:tblGrid>
                <a:gridCol w="1341899">
                  <a:extLst>
                    <a:ext uri="{9D8B030D-6E8A-4147-A177-3AD203B41FA5}">
                      <a16:colId xmlns:a16="http://schemas.microsoft.com/office/drawing/2014/main" val="3336157565"/>
                    </a:ext>
                  </a:extLst>
                </a:gridCol>
                <a:gridCol w="1537085">
                  <a:extLst>
                    <a:ext uri="{9D8B030D-6E8A-4147-A177-3AD203B41FA5}">
                      <a16:colId xmlns:a16="http://schemas.microsoft.com/office/drawing/2014/main" val="2625716032"/>
                    </a:ext>
                  </a:extLst>
                </a:gridCol>
                <a:gridCol w="1476089">
                  <a:extLst>
                    <a:ext uri="{9D8B030D-6E8A-4147-A177-3AD203B41FA5}">
                      <a16:colId xmlns:a16="http://schemas.microsoft.com/office/drawing/2014/main" val="4124891211"/>
                    </a:ext>
                  </a:extLst>
                </a:gridCol>
                <a:gridCol w="2976577">
                  <a:extLst>
                    <a:ext uri="{9D8B030D-6E8A-4147-A177-3AD203B41FA5}">
                      <a16:colId xmlns:a16="http://schemas.microsoft.com/office/drawing/2014/main" val="3132745322"/>
                    </a:ext>
                  </a:extLst>
                </a:gridCol>
              </a:tblGrid>
              <a:tr h="443605">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G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Universal Gates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=0,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dirty="0">
                          <a:solidFill>
                            <a:srgbClr val="666666"/>
                          </a:solidFill>
                          <a:effectLst/>
                          <a:latin typeface="Droid Serif"/>
                        </a:rPr>
                        <a:t>A or Not B</a:t>
                      </a:r>
                      <a:r>
                        <a:rPr lang="en-US" sz="1100" b="0" i="0" u="none" strike="noStrike" dirty="0">
                          <a:solidFill>
                            <a:srgbClr val="666666"/>
                          </a:solidFill>
                          <a:effectLst/>
                          <a:latin typeface="Droid Serif"/>
                        </a:rPr>
                        <a:t>=1, </a:t>
                      </a:r>
                      <a:r>
                        <a:rPr lang="en-US" sz="1100" b="1" i="1" u="none" strike="noStrike" dirty="0">
                          <a:solidFill>
                            <a:srgbClr val="666666"/>
                          </a:solidFill>
                          <a:effectLst/>
                          <a:latin typeface="Droid Serif"/>
                        </a:rPr>
                        <a:t>A and Not B</a:t>
                      </a:r>
                      <a:r>
                        <a:rPr lang="en-US" sz="1100" b="0" i="0" u="none" strike="noStrike" dirty="0">
                          <a:solidFill>
                            <a:srgbClr val="666666"/>
                          </a:solidFill>
                          <a:effectLst/>
                          <a:latin typeface="Droid Serif"/>
                        </a:rPr>
                        <a:t>=0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130376" y="4420107"/>
            <a:ext cx="2685351" cy="1754326"/>
          </a:xfrm>
          <a:prstGeom prst="rect">
            <a:avLst/>
          </a:prstGeom>
          <a:noFill/>
        </p:spPr>
        <p:txBody>
          <a:bodyPr wrap="none" rtlCol="0">
            <a:spAutoFit/>
          </a:bodyPr>
          <a:lstStyle/>
          <a:p>
            <a:r>
              <a:rPr lang="en-TW" dirty="0"/>
              <a:t>Turning +/- into 1/0, </a:t>
            </a:r>
          </a:p>
          <a:p>
            <a:r>
              <a:rPr lang="en-TW" dirty="0"/>
              <a:t>we get a Truth Table,</a:t>
            </a:r>
          </a:p>
          <a:p>
            <a:r>
              <a:rPr lang="en-US" dirty="0"/>
              <a:t>W</a:t>
            </a:r>
            <a:r>
              <a:rPr lang="en-TW" dirty="0"/>
              <a:t>here </a:t>
            </a:r>
          </a:p>
          <a:p>
            <a:r>
              <a:rPr lang="en-TW" dirty="0"/>
              <a:t>the first two columns are</a:t>
            </a:r>
          </a:p>
          <a:p>
            <a:r>
              <a:rPr lang="en-US" dirty="0"/>
              <a:t>I</a:t>
            </a:r>
            <a:r>
              <a:rPr lang="en-TW" dirty="0"/>
              <a:t>nputs, </a:t>
            </a:r>
          </a:p>
          <a:p>
            <a:r>
              <a:rPr lang="en-TW" dirty="0"/>
              <a:t>the third is the output</a:t>
            </a:r>
          </a:p>
        </p:txBody>
      </p:sp>
    </p:spTree>
    <p:extLst>
      <p:ext uri="{BB962C8B-B14F-4D97-AF65-F5344CB8AC3E}">
        <p14:creationId xmlns:p14="http://schemas.microsoft.com/office/powerpoint/2010/main" val="1760035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530" y="329103"/>
            <a:ext cx="8315097" cy="830997"/>
          </a:xfrm>
          <a:prstGeom prst="rect">
            <a:avLst/>
          </a:prstGeom>
          <a:noFill/>
        </p:spPr>
        <p:txBody>
          <a:bodyPr wrap="none" rtlCol="0">
            <a:spAutoFit/>
          </a:bodyPr>
          <a:lstStyle/>
          <a:p>
            <a:pPr algn="ctr" defTabSz="1219170">
              <a:buClr>
                <a:srgbClr val="000000"/>
              </a:buClr>
              <a:defRPr/>
            </a:pPr>
            <a:r>
              <a:rPr lang="en-US" sz="48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853256" y="1506741"/>
            <a:ext cx="4485522" cy="1323632"/>
          </a:xfrm>
          <a:prstGeom prst="rect">
            <a:avLst/>
          </a:prstGeom>
          <a:solidFill>
            <a:schemeClr val="lt1"/>
          </a:solidFill>
        </p:spPr>
        <p:txBody>
          <a:bodyPr wrap="none" rtlCol="0">
            <a:spAutoFit/>
          </a:bodyPr>
          <a:lstStyle/>
          <a:p>
            <a:pPr algn="ctr"/>
            <a:r>
              <a:rPr lang="en-US" sz="2667" dirty="0"/>
              <a:t> Anti-Symmetric Functions.</a:t>
            </a:r>
          </a:p>
          <a:p>
            <a:pPr algn="ctr"/>
            <a:endParaRPr lang="en-US" sz="2667" dirty="0"/>
          </a:p>
          <a:p>
            <a:pPr algn="ctr"/>
            <a:r>
              <a:rPr lang="en-US" sz="2667"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743345682"/>
              </p:ext>
            </p:extLst>
          </p:nvPr>
        </p:nvGraphicFramePr>
        <p:xfrm>
          <a:off x="8675077" y="1160099"/>
          <a:ext cx="3329078" cy="1899920"/>
        </p:xfrm>
        <a:graphic>
          <a:graphicData uri="http://schemas.openxmlformats.org/drawingml/2006/table">
            <a:tbl>
              <a:tblPr/>
              <a:tblGrid>
                <a:gridCol w="237909">
                  <a:extLst>
                    <a:ext uri="{9D8B030D-6E8A-4147-A177-3AD203B41FA5}">
                      <a16:colId xmlns:a16="http://schemas.microsoft.com/office/drawing/2014/main" val="1719949047"/>
                    </a:ext>
                  </a:extLst>
                </a:gridCol>
                <a:gridCol w="265574">
                  <a:extLst>
                    <a:ext uri="{9D8B030D-6E8A-4147-A177-3AD203B41FA5}">
                      <a16:colId xmlns:a16="http://schemas.microsoft.com/office/drawing/2014/main" val="210217079"/>
                    </a:ext>
                  </a:extLst>
                </a:gridCol>
                <a:gridCol w="520082">
                  <a:extLst>
                    <a:ext uri="{9D8B030D-6E8A-4147-A177-3AD203B41FA5}">
                      <a16:colId xmlns:a16="http://schemas.microsoft.com/office/drawing/2014/main" val="3058161488"/>
                    </a:ext>
                  </a:extLst>
                </a:gridCol>
                <a:gridCol w="475820">
                  <a:extLst>
                    <a:ext uri="{9D8B030D-6E8A-4147-A177-3AD203B41FA5}">
                      <a16:colId xmlns:a16="http://schemas.microsoft.com/office/drawing/2014/main" val="2869884615"/>
                    </a:ext>
                  </a:extLst>
                </a:gridCol>
                <a:gridCol w="492418">
                  <a:extLst>
                    <a:ext uri="{9D8B030D-6E8A-4147-A177-3AD203B41FA5}">
                      <a16:colId xmlns:a16="http://schemas.microsoft.com/office/drawing/2014/main" val="1440395238"/>
                    </a:ext>
                  </a:extLst>
                </a:gridCol>
                <a:gridCol w="475820">
                  <a:extLst>
                    <a:ext uri="{9D8B030D-6E8A-4147-A177-3AD203B41FA5}">
                      <a16:colId xmlns:a16="http://schemas.microsoft.com/office/drawing/2014/main" val="1128812500"/>
                    </a:ext>
                  </a:extLst>
                </a:gridCol>
                <a:gridCol w="437090">
                  <a:extLst>
                    <a:ext uri="{9D8B030D-6E8A-4147-A177-3AD203B41FA5}">
                      <a16:colId xmlns:a16="http://schemas.microsoft.com/office/drawing/2014/main" val="1804128481"/>
                    </a:ext>
                  </a:extLst>
                </a:gridCol>
                <a:gridCol w="424365">
                  <a:extLst>
                    <a:ext uri="{9D8B030D-6E8A-4147-A177-3AD203B41FA5}">
                      <a16:colId xmlns:a16="http://schemas.microsoft.com/office/drawing/2014/main" val="565161167"/>
                    </a:ext>
                  </a:extLst>
                </a:gridCol>
              </a:tblGrid>
              <a:tr h="488504">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Not(A and 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6554633" y="4698016"/>
            <a:ext cx="5221165" cy="1632508"/>
            <a:chOff x="6554633" y="4698016"/>
            <a:chExt cx="5221165" cy="1632508"/>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07777"/>
            </a:xfrm>
            <a:prstGeom prst="rect">
              <a:avLst/>
            </a:prstGeom>
            <a:noFill/>
          </p:spPr>
          <p:txBody>
            <a:bodyPr wrap="square" rtlCol="0">
              <a:spAutoFit/>
            </a:bodyPr>
            <a:lstStyle/>
            <a:p>
              <a:r>
                <a:rPr lang="en-US" sz="1400" b="1" dirty="0"/>
                <a:t>Course note of Prof. </a:t>
              </a:r>
              <a:r>
                <a:rPr lang="en-US" sz="1400" b="1" dirty="0">
                  <a:hlinkClick r:id="rId5"/>
                </a:rPr>
                <a:t>Jean </a:t>
              </a:r>
              <a:r>
                <a:rPr lang="en-US" sz="1400" b="1" dirty="0" err="1">
                  <a:hlinkClick r:id="rId5"/>
                </a:rPr>
                <a:t>Gallier</a:t>
              </a:r>
              <a:endParaRPr lang="en-TW" sz="140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739281" y="2821391"/>
            <a:ext cx="5479053" cy="3602435"/>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550616" y="6406282"/>
            <a:ext cx="3856381" cy="307777"/>
          </a:xfrm>
          <a:prstGeom prst="rect">
            <a:avLst/>
          </a:prstGeom>
          <a:noFill/>
        </p:spPr>
        <p:txBody>
          <a:bodyPr wrap="square" rtlCol="0">
            <a:spAutoFit/>
          </a:bodyPr>
          <a:lstStyle/>
          <a:p>
            <a:pPr algn="ctr"/>
            <a:r>
              <a:rPr lang="en-US" sz="1400" b="1" dirty="0">
                <a:hlinkClick r:id="rId6"/>
              </a:rPr>
              <a:t>OnlineMathLearning.com</a:t>
            </a:r>
            <a:endParaRPr lang="en-TW" sz="140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7565817" y="3451961"/>
            <a:ext cx="3266663" cy="923330"/>
          </a:xfrm>
          <a:prstGeom prst="rect">
            <a:avLst/>
          </a:prstGeom>
          <a:noFill/>
        </p:spPr>
        <p:txBody>
          <a:bodyPr wrap="none" rtlCol="0">
            <a:spAutoFit/>
          </a:bodyPr>
          <a:lstStyle/>
          <a:p>
            <a:r>
              <a:rPr lang="en-TW" dirty="0"/>
              <a:t>Prof. Dasgupta:</a:t>
            </a:r>
          </a:p>
          <a:p>
            <a:r>
              <a:rPr lang="en-TW" dirty="0"/>
              <a:t>A core idea in Tensor Algebra:</a:t>
            </a:r>
          </a:p>
          <a:p>
            <a:r>
              <a:rPr lang="en-TW" dirty="0"/>
              <a:t>Co-Variant and Contra-Variant</a:t>
            </a:r>
          </a:p>
        </p:txBody>
      </p:sp>
    </p:spTree>
    <p:extLst>
      <p:ext uri="{BB962C8B-B14F-4D97-AF65-F5344CB8AC3E}">
        <p14:creationId xmlns:p14="http://schemas.microsoft.com/office/powerpoint/2010/main" val="3389160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2</a:t>
            </a:fld>
            <a:endParaRPr lang="en-US"/>
          </a:p>
        </p:txBody>
      </p:sp>
    </p:spTree>
    <p:extLst>
      <p:ext uri="{BB962C8B-B14F-4D97-AF65-F5344CB8AC3E}">
        <p14:creationId xmlns:p14="http://schemas.microsoft.com/office/powerpoint/2010/main" val="734909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564" y="329103"/>
            <a:ext cx="8983037" cy="830997"/>
          </a:xfrm>
          <a:prstGeom prst="rect">
            <a:avLst/>
          </a:prstGeom>
          <a:noFill/>
        </p:spPr>
        <p:txBody>
          <a:bodyPr wrap="none" rtlCol="0">
            <a:spAutoFit/>
          </a:bodyPr>
          <a:lstStyle/>
          <a:p>
            <a:pPr algn="ctr" defTabSz="1219170">
              <a:buClr>
                <a:srgbClr val="000000"/>
              </a:buClr>
              <a:defRPr/>
            </a:pPr>
            <a:r>
              <a:rPr lang="en-US" sz="48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604564" y="6411764"/>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6963719" y="4249122"/>
            <a:ext cx="4583723" cy="1754326"/>
          </a:xfrm>
          <a:prstGeom prst="rect">
            <a:avLst/>
          </a:prstGeom>
          <a:noFill/>
        </p:spPr>
        <p:txBody>
          <a:bodyPr wrap="square" rtlCol="0">
            <a:spAutoFit/>
          </a:bodyPr>
          <a:lstStyle/>
          <a:p>
            <a:r>
              <a:rPr lang="en-TW" dirty="0">
                <a:hlinkClick r:id="rId4"/>
              </a:rPr>
              <a:t>Claude Shannon </a:t>
            </a:r>
            <a:r>
              <a:rPr lang="en-TW" dirty="0"/>
              <a:t>linked:</a:t>
            </a:r>
          </a:p>
          <a:p>
            <a:pPr marL="342900" indent="-342900">
              <a:buAutoNum type="arabicPeriod"/>
            </a:pPr>
            <a:r>
              <a:rPr lang="en-TW" dirty="0"/>
              <a:t>Applied Boolean Algebra to Circuit Design</a:t>
            </a:r>
          </a:p>
          <a:p>
            <a:pPr marL="342900" indent="-342900">
              <a:buAutoNum type="arabicPeriod"/>
            </a:pPr>
            <a:r>
              <a:rPr lang="en-TW" dirty="0"/>
              <a:t> A way to name the possibility space,</a:t>
            </a:r>
          </a:p>
          <a:p>
            <a:r>
              <a:rPr lang="en-US" dirty="0"/>
              <a:t>W</a:t>
            </a:r>
            <a:r>
              <a:rPr lang="en-TW"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8024190" y="1515880"/>
            <a:ext cx="1708986" cy="2408116"/>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9930383" y="1523836"/>
            <a:ext cx="2073772" cy="2677656"/>
          </a:xfrm>
          <a:prstGeom prst="rect">
            <a:avLst/>
          </a:prstGeom>
          <a:noFill/>
        </p:spPr>
        <p:txBody>
          <a:bodyPr wrap="square" rtlCol="0">
            <a:spAutoFit/>
          </a:bodyPr>
          <a:lstStyle/>
          <a:p>
            <a:r>
              <a:rPr lang="en-US" sz="800" b="1" dirty="0"/>
              <a:t>Claude Elwood Shannon: </a:t>
            </a:r>
            <a:r>
              <a:rPr lang="en-US" sz="800" dirty="0"/>
              <a:t>known as "the father of </a:t>
            </a:r>
            <a:r>
              <a:rPr lang="en-US" sz="800" dirty="0">
                <a:hlinkClick r:id="rId6" tooltip="Information theory"/>
              </a:rPr>
              <a:t>information theory</a:t>
            </a:r>
            <a:r>
              <a:rPr lang="en-US" sz="800" dirty="0"/>
              <a:t>".</a:t>
            </a:r>
            <a:r>
              <a:rPr lang="en-US" sz="800" baseline="30000" dirty="0">
                <a:hlinkClick r:id="rId7"/>
              </a:rPr>
              <a:t>[1]</a:t>
            </a:r>
            <a:r>
              <a:rPr lang="en-US" sz="800" baseline="30000" dirty="0">
                <a:hlinkClick r:id="rId8"/>
              </a:rPr>
              <a:t>[2]</a:t>
            </a:r>
            <a:r>
              <a:rPr lang="en-US" sz="800" dirty="0"/>
              <a:t> Shannon is noted for having founded information theory with a landmark paper, "</a:t>
            </a:r>
            <a:r>
              <a:rPr lang="en-US" sz="800" dirty="0">
                <a:hlinkClick r:id="rId9" tooltip="A Mathematical Theory of Communication"/>
              </a:rPr>
              <a:t>A Mathematical Theory of Communication</a:t>
            </a:r>
            <a:r>
              <a:rPr lang="en-US" sz="800" dirty="0"/>
              <a:t>", which he published in 1948.</a:t>
            </a:r>
          </a:p>
          <a:p>
            <a:r>
              <a:rPr lang="en-US" sz="800" dirty="0"/>
              <a:t>He is also well known for founding </a:t>
            </a:r>
            <a:r>
              <a:rPr lang="en-US" sz="800" dirty="0">
                <a:hlinkClick r:id="rId10" tooltip="Digital circuit"/>
              </a:rPr>
              <a:t>digital circuit</a:t>
            </a:r>
            <a:r>
              <a:rPr lang="en-US" sz="800" dirty="0"/>
              <a:t> design theory in 1937, when—as a 21-year-old </a:t>
            </a:r>
            <a:r>
              <a:rPr lang="en-US" sz="800" dirty="0">
                <a:hlinkClick r:id="rId11" tooltip="Master's degree"/>
              </a:rPr>
              <a:t>master's degree</a:t>
            </a:r>
            <a:r>
              <a:rPr lang="en-US" sz="800" dirty="0"/>
              <a:t> student at the </a:t>
            </a:r>
            <a:r>
              <a:rPr lang="en-US" sz="800" dirty="0">
                <a:hlinkClick r:id="rId12" tooltip="Massachusetts Institute of Technology"/>
              </a:rPr>
              <a:t>Massachusetts Institute of Technology</a:t>
            </a:r>
            <a:r>
              <a:rPr lang="en-US" sz="800" dirty="0"/>
              <a:t> (MIT)—he wrote </a:t>
            </a:r>
            <a:r>
              <a:rPr lang="en-US" sz="800" dirty="0">
                <a:hlinkClick r:id="rId13" tooltip="A Symbolic Analysis of Relay and Switching Circuits"/>
              </a:rPr>
              <a:t>his thesis</a:t>
            </a:r>
            <a:r>
              <a:rPr lang="en-US" sz="800" dirty="0"/>
              <a:t> demonstrating that electrical applications of </a:t>
            </a:r>
            <a:r>
              <a:rPr lang="en-US" sz="800" dirty="0">
                <a:hlinkClick r:id="rId14" tooltip="Boolean algebra"/>
              </a:rPr>
              <a:t>Boolean algebra</a:t>
            </a:r>
            <a:r>
              <a:rPr lang="en-US" sz="800" dirty="0"/>
              <a:t> could construct any logical numerical relationship.</a:t>
            </a:r>
            <a:r>
              <a:rPr lang="en-US" sz="800" baseline="30000" dirty="0">
                <a:hlinkClick r:id="rId15"/>
              </a:rPr>
              <a:t>[3]</a:t>
            </a:r>
            <a:r>
              <a:rPr lang="en-US" sz="800" dirty="0"/>
              <a:t> Shannon contributed to the field of </a:t>
            </a:r>
            <a:r>
              <a:rPr lang="en-US" sz="800" dirty="0">
                <a:hlinkClick r:id="rId16" tooltip="Cryptanalysis"/>
              </a:rPr>
              <a:t>cryptanalysis</a:t>
            </a:r>
            <a:r>
              <a:rPr lang="en-US" sz="800" dirty="0"/>
              <a:t> for national defense during </a:t>
            </a:r>
            <a:r>
              <a:rPr lang="en-US" sz="800" dirty="0">
                <a:hlinkClick r:id="rId17" tooltip="World War II"/>
              </a:rPr>
              <a:t>World War II</a:t>
            </a:r>
            <a:r>
              <a:rPr lang="en-US" sz="800" dirty="0"/>
              <a:t>, including his fundamental work on codebreaking and secure </a:t>
            </a:r>
            <a:r>
              <a:rPr lang="en-US" sz="800" dirty="0">
                <a:hlinkClick r:id="rId18" tooltip="Telecommunication"/>
              </a:rPr>
              <a:t>telecommunications</a:t>
            </a:r>
            <a:r>
              <a:rPr lang="en-US" sz="800" dirty="0"/>
              <a:t>.</a:t>
            </a:r>
          </a:p>
          <a:p>
            <a:endParaRPr lang="en-TW" sz="8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644558" y="1523836"/>
            <a:ext cx="6121954" cy="4801290"/>
          </a:xfrm>
          <a:prstGeom prst="rect">
            <a:avLst/>
          </a:prstGeom>
        </p:spPr>
      </p:pic>
    </p:spTree>
    <p:extLst>
      <p:ext uri="{BB962C8B-B14F-4D97-AF65-F5344CB8AC3E}">
        <p14:creationId xmlns:p14="http://schemas.microsoft.com/office/powerpoint/2010/main" val="2389804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8381" y="329103"/>
            <a:ext cx="9515425" cy="830997"/>
          </a:xfrm>
          <a:prstGeom prst="rect">
            <a:avLst/>
          </a:prstGeom>
          <a:noFill/>
        </p:spPr>
        <p:txBody>
          <a:bodyPr wrap="none" rtlCol="0">
            <a:spAutoFit/>
          </a:bodyPr>
          <a:lstStyle/>
          <a:p>
            <a:pPr algn="ctr" defTabSz="1219170">
              <a:buClr>
                <a:srgbClr val="000000"/>
              </a:buClr>
              <a:defRPr/>
            </a:pPr>
            <a:r>
              <a:rPr lang="en-US" sz="48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056734" y="5754218"/>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508906" y="1565632"/>
            <a:ext cx="4952039" cy="396772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7449" y="1565632"/>
            <a:ext cx="6138401" cy="396772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1" y="329105"/>
            <a:ext cx="10358925" cy="830997"/>
          </a:xfrm>
          <a:prstGeom prst="rect">
            <a:avLst/>
          </a:prstGeom>
          <a:noFill/>
        </p:spPr>
        <p:txBody>
          <a:bodyPr wrap="none" rtlCol="0">
            <a:spAutoFit/>
          </a:bodyPr>
          <a:lstStyle/>
          <a:p>
            <a:pPr algn="ctr" defTabSz="1219140">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8" y="4356610"/>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5252201" y="2044418"/>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398" y="1388135"/>
            <a:ext cx="3675383" cy="4946744"/>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5891" y="1760726"/>
            <a:ext cx="1370652" cy="2164789"/>
          </a:xfrm>
          <a:prstGeom prst="rect">
            <a:avLst/>
          </a:prstGeom>
        </p:spPr>
      </p:pic>
    </p:spTree>
    <p:extLst>
      <p:ext uri="{BB962C8B-B14F-4D97-AF65-F5344CB8AC3E}">
        <p14:creationId xmlns:p14="http://schemas.microsoft.com/office/powerpoint/2010/main" val="361251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691845" y="1702171"/>
            <a:ext cx="6808308" cy="4534164"/>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28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1867" kern="0">
              <a:solidFill>
                <a:srgbClr val="FFFFFF"/>
              </a:solidFill>
              <a:latin typeface="Arial"/>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3546103" y="324308"/>
            <a:ext cx="5393600" cy="8492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000000"/>
                </a:solidFil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3546101" y="435370"/>
            <a:ext cx="5393600" cy="849237"/>
          </a:xfrm>
          <a:prstGeom prst="rect">
            <a:avLst/>
          </a:prstGeom>
          <a:solidFill>
            <a:schemeClr val="tx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FFFFFF"/>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3546102" y="233214"/>
            <a:ext cx="2549897" cy="1162453"/>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6316085" y="1264640"/>
            <a:ext cx="5712127" cy="501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FFFFFF"/>
                </a:solidFill>
              </a:rPr>
              <a:t>Output:</a:t>
            </a:r>
            <a:r>
              <a:rPr lang="en-US" sz="2400" kern="0" dirty="0">
                <a:solidFill>
                  <a:srgbClr val="FFFFFF"/>
                </a:solidFill>
              </a:rPr>
              <a:t> </a:t>
            </a:r>
            <a:r>
              <a:rPr lang="en-US" sz="2400" dirty="0">
                <a:solidFill>
                  <a:srgbClr val="FFFFFF"/>
                </a:solidFill>
              </a:rPr>
              <a:t>A set of learning result documents, in both source code form and textual descriptions (Wiki)</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Process:</a:t>
            </a:r>
            <a:r>
              <a:rPr lang="en-US" sz="2400" kern="0" dirty="0">
                <a:solidFill>
                  <a:srgbClr val="FFFFFF"/>
                </a:solidFill>
              </a:rPr>
              <a:t> </a:t>
            </a:r>
            <a:r>
              <a:rPr lang="en-US" sz="2400" dirty="0">
                <a:solidFill>
                  <a:srgbClr val="FFFFFF"/>
                </a:solidFill>
              </a:rPr>
              <a:t>Lectures and Exercises</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Input:</a:t>
            </a:r>
            <a:r>
              <a:rPr lang="en-US" sz="2400" kern="0" dirty="0">
                <a:solidFill>
                  <a:srgbClr val="FFFFFF"/>
                </a:solidFill>
              </a:rPr>
              <a:t> </a:t>
            </a:r>
          </a:p>
          <a:p>
            <a:pPr marL="609585" indent="-457189" defTabSz="1219170">
              <a:buClr>
                <a:srgbClr val="595959"/>
              </a:buClr>
              <a:buFont typeface="+mj-lt"/>
              <a:buAutoNum type="arabicPeriod"/>
              <a:defRPr/>
            </a:pPr>
            <a:r>
              <a:rPr lang="en-US" sz="1600" dirty="0">
                <a:solidFill>
                  <a:srgbClr val="FFFFFF"/>
                </a:solidFill>
              </a:rPr>
              <a:t>The prior work on http://nand2Tetris.org</a:t>
            </a:r>
            <a:endParaRPr lang="en-US" sz="1600" kern="0" dirty="0">
              <a:solidFill>
                <a:srgbClr val="FFFFFF"/>
              </a:solidFill>
            </a:endParaRPr>
          </a:p>
          <a:p>
            <a:pPr marL="609585" indent="-457189" defTabSz="1219170">
              <a:buClr>
                <a:srgbClr val="595959"/>
              </a:buClr>
              <a:buFont typeface="+mj-lt"/>
              <a:buAutoNum type="arabicPeriod"/>
              <a:defRPr/>
            </a:pPr>
            <a:r>
              <a:rPr lang="en-US" sz="1600" kern="0" dirty="0">
                <a:solidFill>
                  <a:srgbClr val="FFFFFF"/>
                </a:solidFill>
              </a:rPr>
              <a:t>Reference materials (online and prints)</a:t>
            </a:r>
          </a:p>
          <a:p>
            <a:pPr marL="609585" indent="-457189" defTabSz="1219170">
              <a:buClr>
                <a:srgbClr val="595959"/>
              </a:buClr>
              <a:buFont typeface="+mj-lt"/>
              <a:buAutoNum type="arabicPeriod"/>
              <a:defRPr/>
            </a:pPr>
            <a:r>
              <a:rPr lang="en-US" sz="1600" kern="0" dirty="0">
                <a:solidFill>
                  <a:srgbClr val="FFFFFF"/>
                </a:solidFill>
              </a:rPr>
              <a:t>Mathematical insights and philosophical groundings</a:t>
            </a:r>
          </a:p>
          <a:p>
            <a:pPr marL="609585" indent="-457189" defTabSz="1219170">
              <a:buClr>
                <a:srgbClr val="595959"/>
              </a:buClr>
              <a:buFont typeface="+mj-lt"/>
              <a:buAutoNum type="arabicPeriod"/>
              <a:defRPr/>
            </a:pPr>
            <a:r>
              <a:rPr lang="en-US" sz="1600" kern="0" dirty="0">
                <a:solidFill>
                  <a:srgbClr val="FFFFFF"/>
                </a:solidFill>
              </a:rPr>
              <a:t>Code review and industry </a:t>
            </a:r>
            <a:r>
              <a:rPr lang="en-US" sz="1600" kern="0">
                <a:solidFill>
                  <a:srgbClr val="FFFFFF"/>
                </a:solidFill>
              </a:rPr>
              <a:t>case studies</a:t>
            </a:r>
            <a:endParaRPr lang="en-US" sz="1600" kern="0" dirty="0">
              <a:solidFill>
                <a:srgbClr val="FFFFFF"/>
              </a:solidFill>
            </a:endParaRP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717570" y="1628880"/>
            <a:ext cx="5328252" cy="50184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000000"/>
                </a:solidFill>
              </a:rPr>
              <a:t>Context:</a:t>
            </a:r>
            <a:r>
              <a:rPr lang="en-US" sz="2400" kern="0" dirty="0">
                <a:solidFill>
                  <a:srgbClr val="000000"/>
                </a:solidFill>
              </a:rPr>
              <a:t> </a:t>
            </a:r>
            <a:r>
              <a:rPr lang="en-US" sz="1867" kern="0" dirty="0">
                <a:solidFill>
                  <a:srgbClr val="000000"/>
                </a:solidFill>
              </a:rPr>
              <a:t>In the second half of year 2020, engage students to experience CTSD in 3 lecture hour x 15 week time frame, remotely.</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Goal:</a:t>
            </a:r>
            <a:r>
              <a:rPr lang="en-US" sz="2400" kern="0" dirty="0">
                <a:solidFill>
                  <a:srgbClr val="000000"/>
                </a:solidFill>
              </a:rPr>
              <a:t> Demonstrate that CTSD is universally applicable to a wide range of systems and life experiences</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Criteria:</a:t>
            </a:r>
            <a:endParaRPr lang="en-US" sz="2400" kern="0" dirty="0">
              <a:solidFill>
                <a:srgbClr val="000000"/>
              </a:solidFill>
            </a:endParaRPr>
          </a:p>
          <a:p>
            <a:pPr marL="609585" indent="-457189" defTabSz="1219170">
              <a:buClr>
                <a:srgbClr val="595959"/>
              </a:buClr>
              <a:buFont typeface="+mj-lt"/>
              <a:buAutoNum type="arabicPeriod"/>
              <a:defRPr/>
            </a:pPr>
            <a:r>
              <a:rPr lang="en-US" sz="1600" kern="0" dirty="0">
                <a:solidFill>
                  <a:srgbClr val="000000"/>
                </a:solidFill>
              </a:rPr>
              <a:t>Build a full stack computing system</a:t>
            </a:r>
          </a:p>
          <a:p>
            <a:pPr marL="609585" indent="-457189" defTabSz="1219170">
              <a:buClr>
                <a:srgbClr val="595959"/>
              </a:buClr>
              <a:buFont typeface="+mj-lt"/>
              <a:buAutoNum type="arabicPeriod"/>
              <a:defRPr/>
            </a:pPr>
            <a:r>
              <a:rPr lang="en-US" sz="1600" kern="0" dirty="0">
                <a:solidFill>
                  <a:srgbClr val="000000"/>
                </a:solidFill>
              </a:rPr>
              <a:t>Make connections to grounding theories</a:t>
            </a:r>
          </a:p>
          <a:p>
            <a:pPr marL="609585" indent="-457189" defTabSz="1219170">
              <a:buClr>
                <a:srgbClr val="595959"/>
              </a:buClr>
              <a:buFont typeface="+mj-lt"/>
              <a:buAutoNum type="arabicPeriod"/>
              <a:defRPr/>
            </a:pPr>
            <a:r>
              <a:rPr lang="en-US" sz="1600" kern="0" dirty="0">
                <a:solidFill>
                  <a:srgbClr val="000000"/>
                </a:solidFill>
              </a:rPr>
              <a:t>Offer tools and methods to enable CTSD.</a:t>
            </a:r>
          </a:p>
          <a:p>
            <a:pPr marL="609585" indent="-457189" defTabSz="1219170">
              <a:buClr>
                <a:srgbClr val="595959"/>
              </a:buClr>
              <a:buFont typeface="+mj-lt"/>
              <a:buAutoNum type="arabicPeriod"/>
              <a:defRPr/>
            </a:pPr>
            <a:endParaRPr lang="en-US" sz="2400" kern="0" dirty="0">
              <a:solidFill>
                <a:srgbClr val="000000"/>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439821" y="6372400"/>
            <a:ext cx="11312359" cy="42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1867" kern="0" dirty="0">
                <a:solidFill>
                  <a:srgbClr val="FFFFFF"/>
                </a:solidFill>
                <a:latin typeface="Arial"/>
                <a:sym typeface="Arial"/>
              </a:rPr>
              <a:t>Boundary Conditions: Students who are willing to learn and capable of debugging code</a:t>
            </a:r>
            <a:endParaRPr lang="en-TW" sz="1867" kern="0" dirty="0">
              <a:solidFill>
                <a:srgbClr val="FF0000"/>
              </a:solidFill>
              <a:latin typeface="Arial"/>
              <a:sym typeface="Arial"/>
            </a:endParaRP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000000"/>
                </a:solidFill>
                <a:latin typeface="Arial"/>
                <a:cs typeface="Arial"/>
                <a:sym typeface="Arial"/>
              </a:rPr>
              <a:pPr defTabSz="1219170">
                <a:buClr>
                  <a:srgbClr val="000000"/>
                </a:buClr>
                <a:defRPr/>
              </a:pPr>
              <a:t>3</a:t>
            </a:fld>
            <a:endParaRPr lang="en" kern="0">
              <a:solidFill>
                <a:srgbClr val="000000"/>
              </a:solidFill>
              <a:latin typeface="Arial"/>
              <a:cs typeface="Arial"/>
              <a:sym typeface="Arial"/>
            </a:endParaRPr>
          </a:p>
        </p:txBody>
      </p:sp>
    </p:spTree>
    <p:extLst>
      <p:ext uri="{BB962C8B-B14F-4D97-AF65-F5344CB8AC3E}">
        <p14:creationId xmlns:p14="http://schemas.microsoft.com/office/powerpoint/2010/main" val="289936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1851516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3727" y="1356967"/>
            <a:ext cx="3864545" cy="2421733"/>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548642" y="2888796"/>
            <a:ext cx="3482043" cy="19923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8161314" y="2888795"/>
            <a:ext cx="3482044" cy="19924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3857624" y="4029746"/>
            <a:ext cx="4476750" cy="2561563"/>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398649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 is abstraction useful?</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Allow reuse through universal properties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Avoid resource conflicts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Generalizing concrete experience?</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Make analogies in localized contexts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Engage sensible metaphors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3567066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42</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The VM model and language </a:t>
            </a:r>
            <a:endParaRPr lang="en-US" sz="1400" dirty="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752600" y="1356967"/>
            <a:ext cx="8610600" cy="1650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9" rIns="92075" bIns="4603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600" u="sng" dirty="0">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Other VM models (like Java</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JVM/JRE and .NET</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IL/CLR) are similar in spirit</a:t>
            </a:r>
            <a:br>
              <a:rPr lang="en-US" altLang="en-CN" sz="1467" dirty="0">
                <a:solidFill>
                  <a:srgbClr val="000000"/>
                </a:solidFill>
                <a:latin typeface="Comic Sans MS" panose="030F0902030302020204" pitchFamily="66" charset="0"/>
              </a:rPr>
            </a:br>
            <a:r>
              <a:rPr lang="en-US" altLang="en-CN" sz="1467" dirty="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828800" y="2667000"/>
            <a:ext cx="8839200" cy="3810000"/>
          </a:xfrm>
        </p:spPr>
        <p:txBody>
          <a:bodyPr/>
          <a:lstStyle/>
          <a:p>
            <a:pPr marL="268281" indent="-268281">
              <a:buNone/>
            </a:pPr>
            <a:r>
              <a:rPr lang="en-US" altLang="en-CN" sz="1867" u="sng" dirty="0">
                <a:latin typeface="Comic Sans MS" panose="030F0902030302020204" pitchFamily="66" charset="0"/>
                <a:ea typeface="ＭＳ Ｐゴシック" panose="020B0600070205080204" pitchFamily="34" charset="-128"/>
              </a:rPr>
              <a:t>Several different ways to think about the notion of a virtual machine:</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Abstract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is an interesting abstraction that makes sense in its own right</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Practical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code layer enables </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managed code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 (e.g. enhanced security)</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Pragmatic compiler writing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 VM architecture makes writing a compiler much easier</a:t>
            </a:r>
            <a:br>
              <a:rPr lang="en-US" altLang="en-CN" sz="1867"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(as we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ll see later in the course)</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Opportunistic empire builder view:</a:t>
            </a:r>
            <a:br>
              <a:rPr lang="en-US" altLang="en-CN" sz="1867" b="1" dirty="0">
                <a:latin typeface="Comic Sans MS" panose="030F0902030302020204" pitchFamily="66" charset="0"/>
                <a:ea typeface="ＭＳ Ｐゴシック" panose="020B0600070205080204" pitchFamily="34" charset="-128"/>
              </a:rPr>
            </a:br>
            <a:r>
              <a:rPr lang="en-US" altLang="en-CN" sz="1867" b="1" dirty="0">
                <a:latin typeface="Comic Sans MS" panose="030F0902030302020204" pitchFamily="66" charset="0"/>
                <a:ea typeface="ＭＳ Ｐゴシック" panose="020B0600070205080204" pitchFamily="34" charset="-128"/>
              </a:rPr>
              <a:t>a </a:t>
            </a:r>
            <a:r>
              <a:rPr lang="en-US" altLang="en-CN" sz="1867" dirty="0">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sz="1867" dirty="0">
              <a:latin typeface="Comic Sans MS" panose="030F0902030302020204" pitchFamily="66" charset="0"/>
              <a:ea typeface="ＭＳ Ｐゴシック" panose="020B0600070205080204" pitchFamily="34" charset="-128"/>
            </a:endParaRPr>
          </a:p>
          <a:p>
            <a:pPr marL="268281" indent="-268281">
              <a:buNone/>
            </a:pP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489566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build="p"/>
      <p:bldP spid="9221"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Web Assembly (WASM VM)</a:t>
            </a:r>
            <a:endParaRPr lang="en-US" sz="1400" dirty="0">
              <a:cs typeface="+mj-cs"/>
            </a:endParaRPr>
          </a:p>
        </p:txBody>
      </p:sp>
      <p:sp>
        <p:nvSpPr>
          <p:cNvPr id="3" name="Content Placeholder 2">
            <a:extLst>
              <a:ext uri="{FF2B5EF4-FFF2-40B4-BE49-F238E27FC236}">
                <a16:creationId xmlns:a16="http://schemas.microsoft.com/office/drawing/2014/main" id="{17423E2F-98D2-A84F-B5B1-1DACC231E75E}"/>
              </a:ext>
            </a:extLst>
          </p:cNvPr>
          <p:cNvSpPr>
            <a:spLocks noGrp="1"/>
          </p:cNvSpPr>
          <p:nvPr>
            <p:ph idx="1"/>
          </p:nvPr>
        </p:nvSpPr>
        <p:spPr>
          <a:xfrm>
            <a:off x="415600" y="5501033"/>
            <a:ext cx="11360800" cy="763600"/>
          </a:xfrm>
        </p:spPr>
        <p:txBody>
          <a:bodyPr/>
          <a:lstStyle/>
          <a:p>
            <a:r>
              <a:rPr lang="en-TW" dirty="0"/>
              <a:t>Near Naitive Performance, Cross Platform (modern browsers), Lightweight</a:t>
            </a:r>
          </a:p>
        </p:txBody>
      </p:sp>
      <p:pic>
        <p:nvPicPr>
          <p:cNvPr id="4" name="Picture 3">
            <a:hlinkClick r:id="rId3"/>
            <a:extLst>
              <a:ext uri="{FF2B5EF4-FFF2-40B4-BE49-F238E27FC236}">
                <a16:creationId xmlns:a16="http://schemas.microsoft.com/office/drawing/2014/main" id="{312E2D72-C114-C14E-ADA0-8F5312818A56}"/>
              </a:ext>
            </a:extLst>
          </p:cNvPr>
          <p:cNvPicPr>
            <a:picLocks noChangeAspect="1"/>
          </p:cNvPicPr>
          <p:nvPr/>
        </p:nvPicPr>
        <p:blipFill>
          <a:blip r:embed="rId4"/>
          <a:stretch>
            <a:fillRect/>
          </a:stretch>
        </p:blipFill>
        <p:spPr>
          <a:xfrm>
            <a:off x="3266694" y="1429765"/>
            <a:ext cx="5658613" cy="3998471"/>
          </a:xfrm>
          <a:prstGeom prst="rect">
            <a:avLst/>
          </a:prstGeom>
        </p:spPr>
      </p:pic>
    </p:spTree>
    <p:extLst>
      <p:ext uri="{BB962C8B-B14F-4D97-AF65-F5344CB8AC3E}">
        <p14:creationId xmlns:p14="http://schemas.microsoft.com/office/powerpoint/2010/main" val="125022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lgn="ctr">
              <a:defRPr/>
            </a:pPr>
            <a:r>
              <a:rPr lang="en-US" dirty="0">
                <a:cs typeface="+mj-cs"/>
              </a:rPr>
              <a:t>Before Stack-oriented computation, let’s re-examine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1524" y="1854657"/>
            <a:ext cx="6024896" cy="4409976"/>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7420" y="1957753"/>
            <a:ext cx="4249781" cy="3001107"/>
          </a:xfrm>
          <a:prstGeom prst="rect">
            <a:avLst/>
          </a:prstGeom>
        </p:spPr>
      </p:pic>
    </p:spTree>
    <p:extLst>
      <p:ext uri="{BB962C8B-B14F-4D97-AF65-F5344CB8AC3E}">
        <p14:creationId xmlns:p14="http://schemas.microsoft.com/office/powerpoint/2010/main" val="2212641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649754" y="6069654"/>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602512" y="1509234"/>
            <a:ext cx="5787040" cy="3169093"/>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5684874" y="2431153"/>
            <a:ext cx="5782677" cy="342900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422600" y="4829106"/>
            <a:ext cx="5210914" cy="461665"/>
          </a:xfrm>
          <a:prstGeom prst="rect">
            <a:avLst/>
          </a:prstGeom>
          <a:noFill/>
        </p:spPr>
        <p:txBody>
          <a:bodyPr wrap="none" rtlCol="0">
            <a:spAutoFit/>
          </a:bodyPr>
          <a:lstStyle/>
          <a:p>
            <a:r>
              <a:rPr lang="en-US" sz="2400" dirty="0">
                <a:hlinkClick r:id="rId4"/>
              </a:rPr>
              <a:t>Video last viewed</a:t>
            </a:r>
            <a:r>
              <a:rPr lang="en-US" sz="2400" dirty="0"/>
              <a:t>: October 26, 2020.</a:t>
            </a:r>
            <a:endParaRPr lang="en-TW" sz="2400" dirty="0"/>
          </a:p>
        </p:txBody>
      </p:sp>
    </p:spTree>
    <p:extLst>
      <p:ext uri="{BB962C8B-B14F-4D97-AF65-F5344CB8AC3E}">
        <p14:creationId xmlns:p14="http://schemas.microsoft.com/office/powerpoint/2010/main" val="1627880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49</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637954" y="1654071"/>
            <a:ext cx="10916093" cy="4212328"/>
          </a:xfrm>
          <a:prstGeom prst="rect">
            <a:avLst/>
          </a:prstGeom>
        </p:spPr>
      </p:pic>
    </p:spTree>
    <p:extLst>
      <p:ext uri="{BB962C8B-B14F-4D97-AF65-F5344CB8AC3E}">
        <p14:creationId xmlns:p14="http://schemas.microsoft.com/office/powerpoint/2010/main" val="98077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50</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583208" y="1517488"/>
            <a:ext cx="11025584" cy="4254577"/>
          </a:xfrm>
          <a:prstGeom prst="rect">
            <a:avLst/>
          </a:prstGeom>
        </p:spPr>
      </p:pic>
    </p:spTree>
    <p:extLst>
      <p:ext uri="{BB962C8B-B14F-4D97-AF65-F5344CB8AC3E}">
        <p14:creationId xmlns:p14="http://schemas.microsoft.com/office/powerpoint/2010/main" val="1801772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51</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424763" y="1548787"/>
            <a:ext cx="8571255" cy="4510660"/>
          </a:xfrm>
          <a:prstGeom prst="rect">
            <a:avLst/>
          </a:prstGeom>
        </p:spPr>
      </p:pic>
    </p:spTree>
    <p:extLst>
      <p:ext uri="{BB962C8B-B14F-4D97-AF65-F5344CB8AC3E}">
        <p14:creationId xmlns:p14="http://schemas.microsoft.com/office/powerpoint/2010/main" val="2804014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52</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2034794" y="1570979"/>
            <a:ext cx="8122413" cy="4274456"/>
          </a:xfrm>
          <a:prstGeom prst="rect">
            <a:avLst/>
          </a:prstGeom>
        </p:spPr>
      </p:pic>
    </p:spTree>
    <p:extLst>
      <p:ext uri="{BB962C8B-B14F-4D97-AF65-F5344CB8AC3E}">
        <p14:creationId xmlns:p14="http://schemas.microsoft.com/office/powerpoint/2010/main" val="4208563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53</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3419730" y="1626322"/>
            <a:ext cx="5352541" cy="4163772"/>
          </a:xfrm>
          <a:prstGeom prst="rect">
            <a:avLst/>
          </a:prstGeom>
        </p:spPr>
      </p:pic>
    </p:spTree>
    <p:extLst>
      <p:ext uri="{BB962C8B-B14F-4D97-AF65-F5344CB8AC3E}">
        <p14:creationId xmlns:p14="http://schemas.microsoft.com/office/powerpoint/2010/main" val="2664854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54</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1343736" y="2708031"/>
            <a:ext cx="9504526" cy="3046988"/>
          </a:xfrm>
          <a:prstGeom prst="rect">
            <a:avLst/>
          </a:prstGeom>
          <a:noFill/>
        </p:spPr>
        <p:txBody>
          <a:bodyPr wrap="none" rtlCol="0">
            <a:spAutoFit/>
          </a:bodyPr>
          <a:lstStyle/>
          <a:p>
            <a:pPr algn="ctr"/>
            <a:r>
              <a:rPr lang="en-TW" sz="4800" dirty="0"/>
              <a:t>All concepts share the same root, </a:t>
            </a:r>
          </a:p>
          <a:p>
            <a:pPr algn="ctr"/>
            <a:r>
              <a:rPr lang="en-TW" sz="4800" dirty="0"/>
              <a:t>so that they are all comparable </a:t>
            </a:r>
          </a:p>
          <a:p>
            <a:pPr algn="ctr"/>
            <a:r>
              <a:rPr lang="en-TW" sz="4800" dirty="0"/>
              <a:t>and henceforth, </a:t>
            </a:r>
          </a:p>
          <a:p>
            <a:pPr algn="ctr"/>
            <a:r>
              <a:rPr lang="en-TW" sz="4800" b="1" i="1" dirty="0">
                <a:solidFill>
                  <a:srgbClr val="FF0000"/>
                </a:solidFill>
              </a:rPr>
              <a:t>computable</a:t>
            </a:r>
            <a:r>
              <a:rPr lang="en-TW" sz="48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2406527" y="1847833"/>
            <a:ext cx="7584127" cy="369332"/>
          </a:xfrm>
          <a:prstGeom prst="rect">
            <a:avLst/>
          </a:prstGeom>
          <a:noFill/>
        </p:spPr>
        <p:txBody>
          <a:bodyPr wrap="none" rtlCol="0">
            <a:spAutoFit/>
          </a:bodyPr>
          <a:lstStyle/>
          <a:p>
            <a:r>
              <a:rPr lang="en-TW" dirty="0"/>
              <a:t>It assumes that solutions are in one place, the Universe of possibilities…</a:t>
            </a:r>
          </a:p>
        </p:txBody>
      </p:sp>
    </p:spTree>
    <p:extLst>
      <p:ext uri="{BB962C8B-B14F-4D97-AF65-F5344CB8AC3E}">
        <p14:creationId xmlns:p14="http://schemas.microsoft.com/office/powerpoint/2010/main" val="2204204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55</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56</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03018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57</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58</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990619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4185920" y="1951978"/>
            <a:ext cx="3769360" cy="378842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4876800" y="2675494"/>
            <a:ext cx="2387600" cy="234008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 name="TextBox 1"/>
          <p:cNvSpPr txBox="1"/>
          <p:nvPr/>
        </p:nvSpPr>
        <p:spPr>
          <a:xfrm>
            <a:off x="2388259" y="215767"/>
            <a:ext cx="7415492"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92560" y="6386571"/>
            <a:ext cx="59944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61</a:t>
            </a:fld>
            <a:endParaRPr lang="zh-CN" altLang="en-US" sz="1733" dirty="0">
              <a:solidFill>
                <a:srgbClr val="000000"/>
              </a:solidFill>
              <a:latin typeface="Calibri"/>
              <a:ea typeface="宋体" panose="02010600030101010101" pitchFamily="2" charset="-122"/>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239727" y="4044373"/>
            <a:ext cx="1506310" cy="292388"/>
          </a:xfrm>
          <a:prstGeom prst="rect">
            <a:avLst/>
          </a:prstGeom>
          <a:noFill/>
        </p:spPr>
        <p:txBody>
          <a:bodyPr wrap="none" rtlCol="0">
            <a:spAutoFit/>
          </a:bodyPr>
          <a:lstStyle/>
          <a:p>
            <a:pPr defTabSz="914354" eaLnBrk="0" fontAlgn="base" hangingPunct="0">
              <a:spcBef>
                <a:spcPct val="0"/>
              </a:spcBef>
              <a:spcAft>
                <a:spcPct val="0"/>
              </a:spcAft>
              <a:defRPr/>
            </a:pPr>
            <a:r>
              <a:rPr lang="en-US" altLang="zh-Hans" sz="1300" dirty="0">
                <a:solidFill>
                  <a:prstClr val="white"/>
                </a:solidFill>
                <a:latin typeface="Calibri"/>
                <a:ea typeface="宋体" panose="02010600030101010101" pitchFamily="2" charset="-122"/>
                <a:cs typeface="Arial"/>
                <a:sym typeface="Arial"/>
              </a:rPr>
              <a:t>Chinese Translation</a:t>
            </a:r>
            <a:endParaRPr lang="en-US" sz="1300" dirty="0">
              <a:solidFill>
                <a:prstClr val="white"/>
              </a:solidFill>
              <a:latin typeface="Calibri"/>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410727" y="1512005"/>
            <a:ext cx="3295519" cy="954300"/>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The Allegory of a Smart City</a:t>
            </a:r>
            <a:r>
              <a:rPr lang="zh-CN" altLang="en-US" sz="1867" kern="0" dirty="0">
                <a:solidFill>
                  <a:srgbClr val="000000"/>
                </a:solidFill>
                <a:latin typeface="Arial"/>
                <a:cs typeface="Arial"/>
                <a:sym typeface="Arial"/>
              </a:rPr>
              <a:t> </a:t>
            </a:r>
            <a:r>
              <a:rPr lang="en-US" altLang="zh-CN" sz="1867" kern="0" dirty="0">
                <a:solidFill>
                  <a:srgbClr val="000000"/>
                </a:solidFill>
                <a:latin typeface="Arial"/>
                <a:cs typeface="Arial"/>
                <a:sym typeface="Arial"/>
              </a:rPr>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919859" y="1262633"/>
            <a:ext cx="1140056" cy="379656"/>
          </a:xfrm>
          <a:prstGeom prst="rect">
            <a:avLst/>
          </a:prstGeom>
          <a:noFill/>
        </p:spPr>
        <p:txBody>
          <a:bodyPr wrap="none" rtlCol="0">
            <a:spAutoFit/>
          </a:bodyPr>
          <a:lstStyle/>
          <a:p>
            <a:pPr defTabSz="1219170">
              <a:buClr>
                <a:srgbClr val="000000"/>
              </a:buClr>
            </a:pPr>
            <a:r>
              <a:rPr lang="zh-CN" altLang="en-US" sz="1867" kern="0" dirty="0">
                <a:solidFill>
                  <a:srgbClr val="000000"/>
                </a:solidFill>
                <a:latin typeface="Arial"/>
                <a:cs typeface="Arial"/>
                <a:sym typeface="Arial"/>
              </a:rPr>
              <a:t>（</a:t>
            </a:r>
            <a:r>
              <a:rPr lang="en-TW" sz="1867" kern="0" dirty="0">
                <a:solidFill>
                  <a:srgbClr val="000000"/>
                </a:solidFill>
                <a:latin typeface="Arial"/>
                <a:cs typeface="Arial"/>
                <a:sym typeface="Arial"/>
              </a:rPr>
              <a:t>寓言</a:t>
            </a:r>
            <a:r>
              <a:rPr lang="zh-CN" altLang="en-US" sz="1867" kern="0" dirty="0">
                <a:solidFill>
                  <a:srgbClr val="000000"/>
                </a:solidFill>
                <a:latin typeface="Arial"/>
                <a:cs typeface="Arial"/>
                <a:sym typeface="Arial"/>
              </a:rPr>
              <a:t>）</a:t>
            </a:r>
            <a:endParaRPr lang="en-TW" sz="1867"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227A3053-F083-C541-A584-AF3BDED2D254}"/>
              </a:ext>
            </a:extLst>
          </p:cNvPr>
          <p:cNvSpPr txBox="1"/>
          <p:nvPr/>
        </p:nvSpPr>
        <p:spPr>
          <a:xfrm>
            <a:off x="410726" y="2746264"/>
            <a:ext cx="3295519" cy="1528945"/>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Circles: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p:txBody>
      </p:sp>
      <p:sp>
        <p:nvSpPr>
          <p:cNvPr id="17" name="Oval 16">
            <a:extLst>
              <a:ext uri="{FF2B5EF4-FFF2-40B4-BE49-F238E27FC236}">
                <a16:creationId xmlns:a16="http://schemas.microsoft.com/office/drawing/2014/main" id="{CA44404F-E894-044D-9140-0FE54EE24738}"/>
              </a:ext>
            </a:extLst>
          </p:cNvPr>
          <p:cNvSpPr/>
          <p:nvPr/>
        </p:nvSpPr>
        <p:spPr>
          <a:xfrm>
            <a:off x="5357659" y="3141037"/>
            <a:ext cx="1422400" cy="139835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5835336" y="3608308"/>
            <a:ext cx="467049" cy="490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5805805" y="3676070"/>
            <a:ext cx="526106" cy="297646"/>
          </a:xfrm>
          <a:prstGeom prst="rect">
            <a:avLst/>
          </a:prstGeom>
          <a:noFill/>
        </p:spPr>
        <p:txBody>
          <a:bodyPr wrap="none" rtlCol="0">
            <a:spAutoFit/>
          </a:bodyPr>
          <a:lstStyle/>
          <a:p>
            <a:pPr algn="ctr" defTabSz="1219170">
              <a:buClr>
                <a:srgbClr val="000000"/>
              </a:buClr>
            </a:pPr>
            <a:r>
              <a:rPr lang="en-TW" sz="667" kern="0" dirty="0">
                <a:solidFill>
                  <a:srgbClr val="000000"/>
                </a:solidFill>
                <a:latin typeface="Arial"/>
                <a:cs typeface="Arial"/>
                <a:sym typeface="Arial"/>
              </a:rPr>
              <a:t>Master </a:t>
            </a:r>
          </a:p>
          <a:p>
            <a:pPr algn="ctr" defTabSz="1219170">
              <a:buClr>
                <a:srgbClr val="000000"/>
              </a:buClr>
            </a:pPr>
            <a:r>
              <a:rPr lang="en-TW" sz="667" kern="0" dirty="0">
                <a:solidFill>
                  <a:srgbClr val="000000"/>
                </a:solidFill>
                <a:latin typeface="Arial"/>
                <a:cs typeface="Arial"/>
                <a:sym typeface="Arial"/>
              </a:rPr>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8795714" y="2675494"/>
            <a:ext cx="3295519" cy="2390911"/>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Practical Concerns: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0" lvl="2" defTabSz="1219170">
              <a:buClr>
                <a:srgbClr val="000000"/>
              </a:buClr>
            </a:pPr>
            <a:r>
              <a:rPr lang="en-US" altLang="zh-CN" sz="1867" kern="0" dirty="0">
                <a:solidFill>
                  <a:srgbClr val="FFC000"/>
                </a:solidFill>
                <a:latin typeface="Arial"/>
                <a:cs typeface="Arial"/>
                <a:sym typeface="Arial"/>
              </a:rPr>
              <a:t>	Scalability</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0" lvl="1" defTabSz="1219170">
              <a:buClr>
                <a:srgbClr val="000000"/>
              </a:buClr>
            </a:pPr>
            <a:r>
              <a:rPr lang="en-US" altLang="zh-CN" sz="1867" kern="0" dirty="0">
                <a:solidFill>
                  <a:srgbClr val="0070C0"/>
                </a:solidFill>
                <a:latin typeface="Arial"/>
                <a:cs typeface="Arial"/>
                <a:sym typeface="Arial"/>
              </a:rPr>
              <a:t>	Correctness</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a:p>
            <a:pPr marL="0" lvl="2" defTabSz="1219170">
              <a:buClr>
                <a:srgbClr val="000000"/>
              </a:buClr>
            </a:pPr>
            <a:r>
              <a:rPr lang="en-US" altLang="zh-CN" sz="1867" kern="0" dirty="0">
                <a:solidFill>
                  <a:srgbClr val="92D050"/>
                </a:solidFill>
                <a:latin typeface="Arial"/>
                <a:cs typeface="Arial"/>
                <a:sym typeface="Aria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0383" y="5495058"/>
            <a:ext cx="578803" cy="709580"/>
          </a:xfrm>
          <a:prstGeom prst="rect">
            <a:avLst/>
          </a:prstGeom>
        </p:spPr>
      </p:pic>
      <p:pic>
        <p:nvPicPr>
          <p:cNvPr id="26" name="Picture 25">
            <a:hlinkClick r:id="rId5"/>
            <a:extLst>
              <a:ext uri="{FF2B5EF4-FFF2-40B4-BE49-F238E27FC236}">
                <a16:creationId xmlns:a16="http://schemas.microsoft.com/office/drawing/2014/main" id="{47ED9A81-6A22-354F-A377-692449636FC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91312" y="1886547"/>
            <a:ext cx="538213" cy="610344"/>
          </a:xfrm>
          <a:prstGeom prst="rect">
            <a:avLst/>
          </a:prstGeom>
        </p:spPr>
      </p:pic>
      <p:pic>
        <p:nvPicPr>
          <p:cNvPr id="27" name="Picture 26">
            <a:hlinkClick r:id="rId7"/>
            <a:extLst>
              <a:ext uri="{FF2B5EF4-FFF2-40B4-BE49-F238E27FC236}">
                <a16:creationId xmlns:a16="http://schemas.microsoft.com/office/drawing/2014/main" id="{C32F7D90-1116-C642-B0FC-24021CA1926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81519" y="5310479"/>
            <a:ext cx="538213" cy="713312"/>
          </a:xfrm>
          <a:prstGeom prst="rect">
            <a:avLst/>
          </a:prstGeom>
        </p:spPr>
      </p:pic>
      <p:pic>
        <p:nvPicPr>
          <p:cNvPr id="28" name="Picture 1" descr="George Lakoff.jpg">
            <a:hlinkClick r:id="rId9"/>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3637498" y="1662092"/>
            <a:ext cx="538213" cy="8029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708B0A8C-08D5-044F-9A19-36642E296AC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23" name="Picture 2" descr="Foundations of Mathematical Logic">
            <a:hlinkClick r:id="rId13"/>
            <a:extLst>
              <a:ext uri="{FF2B5EF4-FFF2-40B4-BE49-F238E27FC236}">
                <a16:creationId xmlns:a16="http://schemas.microsoft.com/office/drawing/2014/main" id="{20601351-17E0-4C40-B378-AFDED32C904C}"/>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39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4500664" y="1356967"/>
            <a:ext cx="3307405" cy="5135723"/>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601" y="1370111"/>
            <a:ext cx="3865124" cy="5122579"/>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3586851" y="5293857"/>
            <a:ext cx="1173772" cy="1335504"/>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7990284" y="1126265"/>
            <a:ext cx="4006056" cy="5366425"/>
          </a:xfrm>
          <a:prstGeom prst="rect">
            <a:avLst/>
          </a:prstGeom>
        </p:spPr>
      </p:pic>
    </p:spTree>
    <p:extLst>
      <p:ext uri="{BB962C8B-B14F-4D97-AF65-F5344CB8AC3E}">
        <p14:creationId xmlns:p14="http://schemas.microsoft.com/office/powerpoint/2010/main" val="901314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63</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7990284" y="1126265"/>
            <a:ext cx="4006056" cy="5366425"/>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1071983" y="2167365"/>
            <a:ext cx="3583032" cy="369332"/>
          </a:xfrm>
          <a:prstGeom prst="rect">
            <a:avLst/>
          </a:prstGeom>
          <a:noFill/>
        </p:spPr>
        <p:txBody>
          <a:bodyPr wrap="none" rtlCol="0">
            <a:spAutoFit/>
          </a:bodyPr>
          <a:lstStyle/>
          <a:p>
            <a:r>
              <a:rPr lang="en-TW" dirty="0"/>
              <a:t>“Why” is a special </a:t>
            </a:r>
            <a:r>
              <a:rPr lang="en-TW" dirty="0">
                <a:solidFill>
                  <a:srgbClr val="FF0000"/>
                </a:solidFill>
              </a:rPr>
              <a:t>type</a:t>
            </a:r>
            <a:r>
              <a:rPr lang="en-TW"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2619931" y="3955645"/>
            <a:ext cx="4301177" cy="369332"/>
          </a:xfrm>
          <a:prstGeom prst="rect">
            <a:avLst/>
          </a:prstGeom>
          <a:noFill/>
        </p:spPr>
        <p:txBody>
          <a:bodyPr wrap="none" rtlCol="0">
            <a:spAutoFit/>
          </a:bodyPr>
          <a:lstStyle/>
          <a:p>
            <a:r>
              <a:rPr lang="en-TW" dirty="0"/>
              <a:t>“How” is a </a:t>
            </a:r>
            <a:r>
              <a:rPr lang="en-TW" dirty="0">
                <a:solidFill>
                  <a:srgbClr val="FF0000"/>
                </a:solidFill>
              </a:rPr>
              <a:t>type</a:t>
            </a:r>
            <a:r>
              <a:rPr lang="en-TW"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400992" y="4840476"/>
            <a:ext cx="5237331" cy="369332"/>
          </a:xfrm>
          <a:prstGeom prst="rect">
            <a:avLst/>
          </a:prstGeom>
          <a:noFill/>
        </p:spPr>
        <p:txBody>
          <a:bodyPr wrap="none" rtlCol="0">
            <a:spAutoFit/>
          </a:bodyPr>
          <a:lstStyle/>
          <a:p>
            <a:r>
              <a:rPr lang="en-TW"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2619931" y="2997729"/>
            <a:ext cx="1946367" cy="369332"/>
          </a:xfrm>
          <a:prstGeom prst="rect">
            <a:avLst/>
          </a:prstGeom>
          <a:noFill/>
        </p:spPr>
        <p:txBody>
          <a:bodyPr wrap="none" rtlCol="0">
            <a:spAutoFit/>
          </a:bodyPr>
          <a:lstStyle/>
          <a:p>
            <a:r>
              <a:rPr lang="en-TW"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713933" y="5798392"/>
            <a:ext cx="7289175" cy="369332"/>
          </a:xfrm>
          <a:prstGeom prst="rect">
            <a:avLst/>
          </a:prstGeom>
          <a:noFill/>
        </p:spPr>
        <p:txBody>
          <a:bodyPr wrap="none" rtlCol="0">
            <a:spAutoFit/>
          </a:bodyPr>
          <a:lstStyle/>
          <a:p>
            <a:r>
              <a:rPr lang="en-TW" dirty="0"/>
              <a:t>Universal Computation is about always computing in “</a:t>
            </a:r>
            <a:r>
              <a:rPr lang="en-TW" dirty="0">
                <a:solidFill>
                  <a:srgbClr val="FF0000"/>
                </a:solidFill>
              </a:rPr>
              <a:t>types</a:t>
            </a:r>
            <a:r>
              <a:rPr lang="en-TW" dirty="0"/>
              <a:t>” of whats!</a:t>
            </a:r>
          </a:p>
        </p:txBody>
      </p:sp>
    </p:spTree>
    <p:extLst>
      <p:ext uri="{BB962C8B-B14F-4D97-AF65-F5344CB8AC3E}">
        <p14:creationId xmlns:p14="http://schemas.microsoft.com/office/powerpoint/2010/main" val="337875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4462590" y="4864712"/>
            <a:ext cx="3518912" cy="1477328"/>
          </a:xfrm>
          <a:prstGeom prst="rect">
            <a:avLst/>
          </a:prstGeom>
          <a:noFill/>
        </p:spPr>
        <p:txBody>
          <a:bodyPr wrap="none" rtlCol="0">
            <a:spAutoFit/>
          </a:bodyPr>
          <a:lstStyle/>
          <a:p>
            <a:pPr algn="ctr"/>
            <a:r>
              <a:rPr lang="en-TW" dirty="0"/>
              <a:t>Two </a:t>
            </a:r>
            <a:r>
              <a:rPr lang="en-TW" dirty="0">
                <a:solidFill>
                  <a:srgbClr val="FF0000"/>
                </a:solidFill>
              </a:rPr>
              <a:t>types</a:t>
            </a:r>
            <a:r>
              <a:rPr lang="en-TW" dirty="0"/>
              <a:t> of Products</a:t>
            </a:r>
          </a:p>
          <a:p>
            <a:pPr algn="ctr"/>
            <a:r>
              <a:rPr lang="en-TW" dirty="0"/>
              <a:t>Outer Product and Inner Product</a:t>
            </a:r>
          </a:p>
          <a:p>
            <a:pPr algn="ctr"/>
            <a:r>
              <a:rPr lang="en-US" dirty="0"/>
              <a:t>o</a:t>
            </a:r>
            <a:r>
              <a:rPr lang="en-TW" dirty="0"/>
              <a:t>r</a:t>
            </a:r>
          </a:p>
          <a:p>
            <a:pPr algn="ctr"/>
            <a:r>
              <a:rPr lang="en-TW" dirty="0"/>
              <a:t>Product/Co-Product</a:t>
            </a:r>
          </a:p>
          <a:p>
            <a:pPr algn="ctr"/>
            <a:endParaRPr lang="en-TW" dirty="0"/>
          </a:p>
        </p:txBody>
      </p:sp>
    </p:spTree>
    <p:extLst>
      <p:ext uri="{BB962C8B-B14F-4D97-AF65-F5344CB8AC3E}">
        <p14:creationId xmlns:p14="http://schemas.microsoft.com/office/powerpoint/2010/main" val="3394079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7226" y="329103"/>
            <a:ext cx="9597756" cy="830997"/>
          </a:xfrm>
          <a:prstGeom prst="rect">
            <a:avLst/>
          </a:prstGeom>
          <a:noFill/>
        </p:spPr>
        <p:txBody>
          <a:bodyPr wrap="none" rtlCol="0">
            <a:spAutoFit/>
          </a:bodyPr>
          <a:lstStyle/>
          <a:p>
            <a:pPr algn="ctr" defTabSz="1219170">
              <a:buClr>
                <a:srgbClr val="000000"/>
              </a:buClr>
              <a:defRPr/>
            </a:pPr>
            <a:r>
              <a:rPr lang="en-US" sz="48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65</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616983" y="1477107"/>
            <a:ext cx="6158443" cy="4829908"/>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7276555" y="2744186"/>
            <a:ext cx="3822860" cy="1147875"/>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409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Adequate </a:t>
            </a:r>
            <a:r>
              <a:rPr lang="en-US" dirty="0" err="1"/>
              <a:t>NsM</a:t>
            </a:r>
            <a:r>
              <a:rPr lang="en-US" dirty="0"/>
              <a:t> is Challenging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66</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67</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principles of choosing name</a:t>
            </a:r>
          </a:p>
          <a:p>
            <a:pPr marL="1219170" lvl="1" indent="-457189" defTabSz="1219170">
              <a:spcBef>
                <a:spcPts val="2133"/>
              </a:spcBef>
              <a:buClr>
                <a:srgbClr val="595959"/>
              </a:buClr>
              <a:buSzPts val="1800"/>
              <a:buFont typeface="Arial"/>
              <a:buChar char="●"/>
              <a:defRPr/>
            </a:pPr>
            <a:r>
              <a:rPr lang="en-US" sz="1867" kern="0" dirty="0">
                <a:solidFill>
                  <a:srgbClr val="000000"/>
                </a:solidFill>
              </a:rPr>
              <a:t>Gödel </a:t>
            </a:r>
            <a:r>
              <a:rPr kumimoji="0" lang="en-US" sz="1867" b="0" i="0" u="none" strike="noStrike" kern="0" cap="none" spc="0" normalizeH="0" baseline="0" noProof="0" dirty="0">
                <a:ln>
                  <a:noFill/>
                </a:ln>
                <a:solidFill>
                  <a:srgbClr val="000000"/>
                </a:solidFill>
                <a:effectLst/>
                <a:uLnTx/>
                <a:uFillTx/>
                <a:latin typeface="Arial"/>
                <a:cs typeface="Arial"/>
                <a:sym typeface="Arial"/>
              </a:rPr>
              <a:t>Numbering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Church’s Encoding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Diagonalization argument</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The actual set of chosen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Natural Numbers as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Lambda (Functional) Abstraction</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Determining name’s countability</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1973923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aim is to derive a </a:t>
            </a:r>
            <a:r>
              <a:rPr lang="en-US" b="1" i="1" dirty="0">
                <a:solidFill>
                  <a:srgbClr val="FF0000"/>
                </a:solidFill>
              </a:rPr>
              <a:t>finite</a:t>
            </a:r>
            <a:r>
              <a:rPr lang="en-US" dirty="0"/>
              <a:t> and “</a:t>
            </a:r>
            <a:r>
              <a:rPr lang="en-US" b="1" i="1" dirty="0"/>
              <a:t>reasonably small</a:t>
            </a:r>
            <a:r>
              <a:rPr lang="en-US" dirty="0"/>
              <a:t>” symbol set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68</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graphicFrame>
        <p:nvGraphicFramePr>
          <p:cNvPr id="3" name="Table 6">
            <a:extLst>
              <a:ext uri="{FF2B5EF4-FFF2-40B4-BE49-F238E27FC236}">
                <a16:creationId xmlns:a16="http://schemas.microsoft.com/office/drawing/2014/main" id="{63A51FCC-C876-CB4D-BB22-0145D5DC5181}"/>
              </a:ext>
            </a:extLst>
          </p:cNvPr>
          <p:cNvGraphicFramePr>
            <a:graphicFrameLocks noGrp="1"/>
          </p:cNvGraphicFramePr>
          <p:nvPr>
            <p:extLst>
              <p:ext uri="{D42A27DB-BD31-4B8C-83A1-F6EECF244321}">
                <p14:modId xmlns:p14="http://schemas.microsoft.com/office/powerpoint/2010/main" val="1387565782"/>
              </p:ext>
            </p:extLst>
          </p:nvPr>
        </p:nvGraphicFramePr>
        <p:xfrm>
          <a:off x="1409699" y="1410513"/>
          <a:ext cx="9886912" cy="5164916"/>
        </p:xfrm>
        <a:graphic>
          <a:graphicData uri="http://schemas.openxmlformats.org/drawingml/2006/table">
            <a:tbl>
              <a:tblPr firstRow="1" bandRow="1">
                <a:tableStyleId>{073A0DAA-6AF3-43AB-8588-CEC1D06C72B9}</a:tableStyleId>
              </a:tblPr>
              <a:tblGrid>
                <a:gridCol w="4943456">
                  <a:extLst>
                    <a:ext uri="{9D8B030D-6E8A-4147-A177-3AD203B41FA5}">
                      <a16:colId xmlns:a16="http://schemas.microsoft.com/office/drawing/2014/main" val="4215420450"/>
                    </a:ext>
                  </a:extLst>
                </a:gridCol>
                <a:gridCol w="4943456">
                  <a:extLst>
                    <a:ext uri="{9D8B030D-6E8A-4147-A177-3AD203B41FA5}">
                      <a16:colId xmlns:a16="http://schemas.microsoft.com/office/drawing/2014/main" val="4104745918"/>
                    </a:ext>
                  </a:extLst>
                </a:gridCol>
              </a:tblGrid>
              <a:tr h="636667">
                <a:tc>
                  <a:txBody>
                    <a:bodyPr/>
                    <a:lstStyle/>
                    <a:p>
                      <a:pPr algn="ctr"/>
                      <a:r>
                        <a:rPr lang="en-TW" dirty="0"/>
                        <a:t>Reduced Instruction Set Computer</a:t>
                      </a:r>
                    </a:p>
                    <a:p>
                      <a:pPr algn="ctr"/>
                      <a:r>
                        <a:rPr lang="en-TW" dirty="0"/>
                        <a:t>(RISC)</a:t>
                      </a:r>
                    </a:p>
                  </a:txBody>
                  <a:tcPr/>
                </a:tc>
                <a:tc>
                  <a:txBody>
                    <a:bodyPr/>
                    <a:lstStyle/>
                    <a:p>
                      <a:pPr algn="ctr"/>
                      <a:r>
                        <a:rPr lang="en-TW" dirty="0"/>
                        <a:t>Complex Instruction Set Computer</a:t>
                      </a:r>
                    </a:p>
                    <a:p>
                      <a:pPr algn="ctr"/>
                      <a:r>
                        <a:rPr lang="en-TW" dirty="0"/>
                        <a:t>(CISC)</a:t>
                      </a:r>
                    </a:p>
                  </a:txBody>
                  <a:tcPr/>
                </a:tc>
                <a:extLst>
                  <a:ext uri="{0D108BD9-81ED-4DB2-BD59-A6C34878D82A}">
                    <a16:rowId xmlns:a16="http://schemas.microsoft.com/office/drawing/2014/main" val="1352959938"/>
                  </a:ext>
                </a:extLst>
              </a:tr>
              <a:tr h="636667">
                <a:tc>
                  <a:txBody>
                    <a:bodyPr/>
                    <a:lstStyle/>
                    <a:p>
                      <a:pPr algn="ctr"/>
                      <a:r>
                        <a:rPr lang="en-TW" dirty="0"/>
                        <a:t>Smaller number of hardwired ”instructions”</a:t>
                      </a:r>
                    </a:p>
                  </a:txBody>
                  <a:tcPr/>
                </a:tc>
                <a:tc>
                  <a:txBody>
                    <a:bodyPr/>
                    <a:lstStyle/>
                    <a:p>
                      <a:pPr algn="ctr"/>
                      <a:r>
                        <a:rPr lang="en-TW" dirty="0"/>
                        <a:t>Larger number of hardwired “instructions”</a:t>
                      </a:r>
                    </a:p>
                  </a:txBody>
                  <a:tcPr/>
                </a:tc>
                <a:extLst>
                  <a:ext uri="{0D108BD9-81ED-4DB2-BD59-A6C34878D82A}">
                    <a16:rowId xmlns:a16="http://schemas.microsoft.com/office/drawing/2014/main" val="3755771080"/>
                  </a:ext>
                </a:extLst>
              </a:tr>
              <a:tr h="636667">
                <a:tc>
                  <a:txBody>
                    <a:bodyPr/>
                    <a:lstStyle/>
                    <a:p>
                      <a:pPr algn="ctr"/>
                      <a:r>
                        <a:rPr lang="en-TW" dirty="0"/>
                        <a:t>Machine Oriented</a:t>
                      </a:r>
                    </a:p>
                  </a:txBody>
                  <a:tcPr/>
                </a:tc>
                <a:tc>
                  <a:txBody>
                    <a:bodyPr/>
                    <a:lstStyle/>
                    <a:p>
                      <a:pPr algn="ctr"/>
                      <a:r>
                        <a:rPr lang="en-TW" dirty="0"/>
                        <a:t>Programmer Oriented</a:t>
                      </a:r>
                    </a:p>
                  </a:txBody>
                  <a:tcPr/>
                </a:tc>
                <a:extLst>
                  <a:ext uri="{0D108BD9-81ED-4DB2-BD59-A6C34878D82A}">
                    <a16:rowId xmlns:a16="http://schemas.microsoft.com/office/drawing/2014/main" val="804674104"/>
                  </a:ext>
                </a:extLst>
              </a:tr>
              <a:tr h="636667">
                <a:tc>
                  <a:txBody>
                    <a:bodyPr/>
                    <a:lstStyle/>
                    <a:p>
                      <a:pPr algn="ctr"/>
                      <a:r>
                        <a:rPr lang="en-TW" dirty="0"/>
                        <a:t>Requires single clock cycle to execute an instruction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dirty="0"/>
                        <a:t>Requires multiple clock cycle to execute an instruction</a:t>
                      </a:r>
                    </a:p>
                  </a:txBody>
                  <a:tcPr/>
                </a:tc>
                <a:extLst>
                  <a:ext uri="{0D108BD9-81ED-4DB2-BD59-A6C34878D82A}">
                    <a16:rowId xmlns:a16="http://schemas.microsoft.com/office/drawing/2014/main" val="2369774625"/>
                  </a:ext>
                </a:extLst>
              </a:tr>
              <a:tr h="636667">
                <a:tc>
                  <a:txBody>
                    <a:bodyPr/>
                    <a:lstStyle/>
                    <a:p>
                      <a:pPr algn="ctr"/>
                      <a:r>
                        <a:rPr lang="en-TW" dirty="0"/>
                        <a:t>More registers</a:t>
                      </a:r>
                    </a:p>
                  </a:txBody>
                  <a:tcPr/>
                </a:tc>
                <a:tc>
                  <a:txBody>
                    <a:bodyPr/>
                    <a:lstStyle/>
                    <a:p>
                      <a:pPr algn="ctr"/>
                      <a:r>
                        <a:rPr lang="en-TW" dirty="0"/>
                        <a:t>Fewer Registers</a:t>
                      </a:r>
                    </a:p>
                  </a:txBody>
                  <a:tcPr/>
                </a:tc>
                <a:extLst>
                  <a:ext uri="{0D108BD9-81ED-4DB2-BD59-A6C34878D82A}">
                    <a16:rowId xmlns:a16="http://schemas.microsoft.com/office/drawing/2014/main" val="1002545480"/>
                  </a:ext>
                </a:extLst>
              </a:tr>
              <a:tr h="636667">
                <a:tc>
                  <a:txBody>
                    <a:bodyPr/>
                    <a:lstStyle/>
                    <a:p>
                      <a:pPr algn="ctr"/>
                      <a:r>
                        <a:rPr lang="en-TW" dirty="0"/>
                        <a:t>Simple format with simple addressing modes</a:t>
                      </a:r>
                    </a:p>
                  </a:txBody>
                  <a:tcPr/>
                </a:tc>
                <a:tc>
                  <a:txBody>
                    <a:bodyPr/>
                    <a:lstStyle/>
                    <a:p>
                      <a:pPr algn="ctr"/>
                      <a:r>
                        <a:rPr lang="en-TW" dirty="0"/>
                        <a:t>Complex format with complex addressing modes</a:t>
                      </a:r>
                    </a:p>
                  </a:txBody>
                  <a:tcPr/>
                </a:tc>
                <a:extLst>
                  <a:ext uri="{0D108BD9-81ED-4DB2-BD59-A6C34878D82A}">
                    <a16:rowId xmlns:a16="http://schemas.microsoft.com/office/drawing/2014/main" val="3886855455"/>
                  </a:ext>
                </a:extLst>
              </a:tr>
              <a:tr h="636667">
                <a:tc>
                  <a:txBody>
                    <a:bodyPr/>
                    <a:lstStyle/>
                    <a:p>
                      <a:pPr algn="ctr"/>
                      <a:r>
                        <a:rPr lang="en-US" dirty="0"/>
                        <a:t>R</a:t>
                      </a:r>
                      <a:r>
                        <a:rPr lang="en-TW" dirty="0"/>
                        <a:t>equires more amount of RAM</a:t>
                      </a:r>
                    </a:p>
                  </a:txBody>
                  <a:tcPr/>
                </a:tc>
                <a:tc>
                  <a:txBody>
                    <a:bodyPr/>
                    <a:lstStyle/>
                    <a:p>
                      <a:pPr algn="ctr"/>
                      <a:r>
                        <a:rPr lang="en-TW" dirty="0"/>
                        <a:t>Requires a minimum amount of RAM</a:t>
                      </a:r>
                    </a:p>
                  </a:txBody>
                  <a:tcPr/>
                </a:tc>
                <a:extLst>
                  <a:ext uri="{0D108BD9-81ED-4DB2-BD59-A6C34878D82A}">
                    <a16:rowId xmlns:a16="http://schemas.microsoft.com/office/drawing/2014/main" val="512196953"/>
                  </a:ext>
                </a:extLst>
              </a:tr>
              <a:tr h="636667">
                <a:tc>
                  <a:txBody>
                    <a:bodyPr/>
                    <a:lstStyle/>
                    <a:p>
                      <a:pPr algn="ctr"/>
                      <a:r>
                        <a:rPr lang="en-TW" dirty="0"/>
                        <a:t>Used in Mobile Phones and Tablets</a:t>
                      </a:r>
                    </a:p>
                  </a:txBody>
                  <a:tcPr/>
                </a:tc>
                <a:tc>
                  <a:txBody>
                    <a:bodyPr/>
                    <a:lstStyle/>
                    <a:p>
                      <a:pPr algn="ctr"/>
                      <a:r>
                        <a:rPr lang="en-TW" dirty="0"/>
                        <a:t>Used in Laptop/Desktop/Servers</a:t>
                      </a:r>
                    </a:p>
                  </a:txBody>
                  <a:tcPr/>
                </a:tc>
                <a:extLst>
                  <a:ext uri="{0D108BD9-81ED-4DB2-BD59-A6C34878D82A}">
                    <a16:rowId xmlns:a16="http://schemas.microsoft.com/office/drawing/2014/main" val="1472243412"/>
                  </a:ext>
                </a:extLst>
              </a:tr>
            </a:tbl>
          </a:graphicData>
        </a:graphic>
      </p:graphicFrame>
      <p:sp>
        <p:nvSpPr>
          <p:cNvPr id="7" name="TextBox 6">
            <a:extLst>
              <a:ext uri="{FF2B5EF4-FFF2-40B4-BE49-F238E27FC236}">
                <a16:creationId xmlns:a16="http://schemas.microsoft.com/office/drawing/2014/main" id="{F70E9AFF-C466-DC41-8C90-997623210F7A}"/>
              </a:ext>
            </a:extLst>
          </p:cNvPr>
          <p:cNvSpPr txBox="1"/>
          <p:nvPr/>
        </p:nvSpPr>
        <p:spPr>
          <a:xfrm>
            <a:off x="2281495" y="6567057"/>
            <a:ext cx="8143320" cy="276999"/>
          </a:xfrm>
          <a:prstGeom prst="rect">
            <a:avLst/>
          </a:prstGeom>
          <a:noFill/>
        </p:spPr>
        <p:txBody>
          <a:bodyPr wrap="none" rtlCol="0">
            <a:spAutoFit/>
          </a:bodyPr>
          <a:lstStyle/>
          <a:p>
            <a:r>
              <a:rPr lang="en-US" sz="1050" dirty="0"/>
              <a:t>Excerpts from: </a:t>
            </a:r>
            <a:r>
              <a:rPr lang="en-US" sz="1200" b="1" cap="all" dirty="0">
                <a:hlinkClick r:id="rId2"/>
              </a:rPr>
              <a:t>PROCESSOR KNOWLEDGE: ANALYSIS AND COMPARISON OF RISC AND CISC ARCHITECTURE</a:t>
            </a:r>
            <a:endParaRPr lang="en-US" sz="1200" b="1" cap="all" dirty="0"/>
          </a:p>
        </p:txBody>
      </p:sp>
    </p:spTree>
    <p:extLst>
      <p:ext uri="{BB962C8B-B14F-4D97-AF65-F5344CB8AC3E}">
        <p14:creationId xmlns:p14="http://schemas.microsoft.com/office/powerpoint/2010/main" val="3717653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Timing is important, and it gives order properties</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69</a:t>
            </a:fld>
            <a:endParaRPr lang="en" dirty="0"/>
          </a:p>
        </p:txBody>
      </p:sp>
      <p:pic>
        <p:nvPicPr>
          <p:cNvPr id="12" name="Picture 11">
            <a:hlinkClick r:id="rId3"/>
            <a:extLst>
              <a:ext uri="{FF2B5EF4-FFF2-40B4-BE49-F238E27FC236}">
                <a16:creationId xmlns:a16="http://schemas.microsoft.com/office/drawing/2014/main" id="{219D6735-EA48-0F47-AF5C-A44B365D882E}"/>
              </a:ext>
            </a:extLst>
          </p:cNvPr>
          <p:cNvPicPr>
            <a:picLocks noChangeAspect="1"/>
          </p:cNvPicPr>
          <p:nvPr/>
        </p:nvPicPr>
        <p:blipFill>
          <a:blip r:embed="rId4"/>
          <a:stretch>
            <a:fillRect/>
          </a:stretch>
        </p:blipFill>
        <p:spPr>
          <a:xfrm>
            <a:off x="7714098" y="1589818"/>
            <a:ext cx="3928374" cy="4828170"/>
          </a:xfrm>
          <a:prstGeom prst="rect">
            <a:avLst/>
          </a:prstGeom>
        </p:spPr>
      </p:pic>
      <p:pic>
        <p:nvPicPr>
          <p:cNvPr id="13" name="Picture 12">
            <a:hlinkClick r:id="rId5"/>
            <a:extLst>
              <a:ext uri="{FF2B5EF4-FFF2-40B4-BE49-F238E27FC236}">
                <a16:creationId xmlns:a16="http://schemas.microsoft.com/office/drawing/2014/main" id="{E3105E23-82F5-CB4C-A522-BDBFD9271179}"/>
              </a:ext>
            </a:extLst>
          </p:cNvPr>
          <p:cNvPicPr>
            <a:picLocks noChangeAspect="1"/>
          </p:cNvPicPr>
          <p:nvPr/>
        </p:nvPicPr>
        <p:blipFill>
          <a:blip r:embed="rId6"/>
          <a:stretch>
            <a:fillRect/>
          </a:stretch>
        </p:blipFill>
        <p:spPr>
          <a:xfrm>
            <a:off x="1022388" y="1589817"/>
            <a:ext cx="3455515" cy="4828171"/>
          </a:xfrm>
          <a:prstGeom prst="rect">
            <a:avLst/>
          </a:prstGeom>
        </p:spPr>
      </p:pic>
      <p:pic>
        <p:nvPicPr>
          <p:cNvPr id="14" name="Picture 13">
            <a:hlinkClick r:id="rId7"/>
            <a:extLst>
              <a:ext uri="{FF2B5EF4-FFF2-40B4-BE49-F238E27FC236}">
                <a16:creationId xmlns:a16="http://schemas.microsoft.com/office/drawing/2014/main" id="{B5F7D7D7-B20D-2F45-A237-6062AE866D1E}"/>
              </a:ext>
            </a:extLst>
          </p:cNvPr>
          <p:cNvPicPr>
            <a:picLocks noChangeAspect="1"/>
          </p:cNvPicPr>
          <p:nvPr/>
        </p:nvPicPr>
        <p:blipFill>
          <a:blip r:embed="rId8"/>
          <a:stretch>
            <a:fillRect/>
          </a:stretch>
        </p:blipFill>
        <p:spPr>
          <a:xfrm>
            <a:off x="3492348" y="2418752"/>
            <a:ext cx="5207306" cy="2737086"/>
          </a:xfrm>
          <a:prstGeom prst="rect">
            <a:avLst/>
          </a:prstGeom>
        </p:spPr>
      </p:pic>
      <p:pic>
        <p:nvPicPr>
          <p:cNvPr id="2" name="Picture 1">
            <a:hlinkClick r:id="rId9"/>
            <a:extLst>
              <a:ext uri="{FF2B5EF4-FFF2-40B4-BE49-F238E27FC236}">
                <a16:creationId xmlns:a16="http://schemas.microsoft.com/office/drawing/2014/main" id="{2686A016-BAF9-2544-A076-BF64C2C672FA}"/>
              </a:ext>
            </a:extLst>
          </p:cNvPr>
          <p:cNvPicPr>
            <a:picLocks noChangeAspect="1"/>
          </p:cNvPicPr>
          <p:nvPr/>
        </p:nvPicPr>
        <p:blipFill>
          <a:blip r:embed="rId10"/>
          <a:stretch>
            <a:fillRect/>
          </a:stretch>
        </p:blipFill>
        <p:spPr>
          <a:xfrm>
            <a:off x="5149791" y="5355238"/>
            <a:ext cx="1892418" cy="1259068"/>
          </a:xfrm>
          <a:prstGeom prst="rect">
            <a:avLst/>
          </a:prstGeom>
        </p:spPr>
      </p:pic>
    </p:spTree>
    <p:extLst>
      <p:ext uri="{BB962C8B-B14F-4D97-AF65-F5344CB8AC3E}">
        <p14:creationId xmlns:p14="http://schemas.microsoft.com/office/powerpoint/2010/main" val="2623222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4229775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70</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9303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480" y="329105"/>
            <a:ext cx="11579259" cy="830997"/>
          </a:xfrm>
          <a:prstGeom prst="rect">
            <a:avLst/>
          </a:prstGeom>
          <a:noFill/>
        </p:spPr>
        <p:txBody>
          <a:bodyPr wrap="none" rtlCol="0">
            <a:spAutoFit/>
          </a:bodyPr>
          <a:lstStyle/>
          <a:p>
            <a:pPr algn="ctr" defTabSz="1219140">
              <a:defRPr/>
            </a:pPr>
            <a:r>
              <a:rPr lang="en-US" sz="4800" dirty="0" err="1">
                <a:latin typeface="Calibri"/>
              </a:rPr>
              <a:t>Poset</a:t>
            </a:r>
            <a:r>
              <a:rPr lang="en-US" sz="48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73</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801818" y="1442476"/>
            <a:ext cx="6588365" cy="4712208"/>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2481169" y="6323712"/>
            <a:ext cx="7229671" cy="369332"/>
          </a:xfrm>
          <a:prstGeom prst="rect">
            <a:avLst/>
          </a:prstGeom>
          <a:noFill/>
        </p:spPr>
        <p:txBody>
          <a:bodyPr wrap="none" rtlCol="0">
            <a:spAutoFit/>
          </a:bodyPr>
          <a:lstStyle/>
          <a:p>
            <a:pPr algn="ctr"/>
            <a:r>
              <a:rPr lang="en-TW" dirty="0"/>
              <a:t>You need some background in Abstract Algebra to watch this video…</a:t>
            </a:r>
          </a:p>
        </p:txBody>
      </p:sp>
      <p:sp>
        <p:nvSpPr>
          <p:cNvPr id="8" name="TextBox 7">
            <a:extLst>
              <a:ext uri="{FF2B5EF4-FFF2-40B4-BE49-F238E27FC236}">
                <a16:creationId xmlns:a16="http://schemas.microsoft.com/office/drawing/2014/main" id="{6508805D-9036-E54D-8B00-83BC58641582}"/>
              </a:ext>
            </a:extLst>
          </p:cNvPr>
          <p:cNvSpPr txBox="1"/>
          <p:nvPr/>
        </p:nvSpPr>
        <p:spPr>
          <a:xfrm>
            <a:off x="183446" y="2068234"/>
            <a:ext cx="2297723" cy="1477328"/>
          </a:xfrm>
          <a:prstGeom prst="rect">
            <a:avLst/>
          </a:prstGeom>
          <a:noFill/>
        </p:spPr>
        <p:txBody>
          <a:bodyPr wrap="square" rtlCol="0">
            <a:spAutoFit/>
          </a:bodyPr>
          <a:lstStyle/>
          <a:p>
            <a:pPr algn="ctr"/>
            <a:r>
              <a:rPr lang="en-TW" dirty="0"/>
              <a:t>Lattice is a partially ordered set that can be used to describe all computable functions…</a:t>
            </a:r>
          </a:p>
        </p:txBody>
      </p:sp>
      <p:sp>
        <p:nvSpPr>
          <p:cNvPr id="9" name="TextBox 8">
            <a:extLst>
              <a:ext uri="{FF2B5EF4-FFF2-40B4-BE49-F238E27FC236}">
                <a16:creationId xmlns:a16="http://schemas.microsoft.com/office/drawing/2014/main" id="{88C5178F-98A6-714B-A210-299D91AC5378}"/>
              </a:ext>
            </a:extLst>
          </p:cNvPr>
          <p:cNvSpPr txBox="1"/>
          <p:nvPr/>
        </p:nvSpPr>
        <p:spPr>
          <a:xfrm>
            <a:off x="9478077" y="2068234"/>
            <a:ext cx="2297723" cy="3693319"/>
          </a:xfrm>
          <a:prstGeom prst="rect">
            <a:avLst/>
          </a:prstGeom>
          <a:noFill/>
        </p:spPr>
        <p:txBody>
          <a:bodyPr wrap="square" rtlCol="0">
            <a:spAutoFit/>
          </a:bodyPr>
          <a:lstStyle/>
          <a:p>
            <a:pPr algn="ctr"/>
            <a:r>
              <a:rPr lang="en-TW" dirty="0"/>
              <a:t>Tensor is a mathematical object, and a data format that is conveniently implelemented with computer hardware to perform large-scale computation, while rest on the foundation of linear algebra and other mathematical principles.</a:t>
            </a:r>
          </a:p>
        </p:txBody>
      </p:sp>
    </p:spTree>
    <p:extLst>
      <p:ext uri="{BB962C8B-B14F-4D97-AF65-F5344CB8AC3E}">
        <p14:creationId xmlns:p14="http://schemas.microsoft.com/office/powerpoint/2010/main" val="1437387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622167927"/>
              </p:ext>
            </p:extLst>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Causal</a:t>
                      </a:r>
                      <a:r>
                        <a:rPr lang="en-US" sz="1400" baseline="0" dirty="0">
                          <a:latin typeface="Hei" charset="-122"/>
                          <a:ea typeface="Hei" charset="-122"/>
                          <a:cs typeface="Hei" charset="-122"/>
                        </a:rPr>
                        <a:t> Probability</a:t>
                      </a:r>
                      <a:endParaRPr lang="en-US" sz="14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07961" y="5123793"/>
            <a:ext cx="437375" cy="2899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159896" y="5751070"/>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31097" y="394790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211138" y="4967765"/>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56497" y="5152529"/>
            <a:ext cx="543289" cy="213636"/>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763077" y="5432774"/>
            <a:ext cx="318296" cy="318296"/>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74</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10963794" y="2941219"/>
            <a:ext cx="1220206" cy="307777"/>
          </a:xfrm>
          <a:prstGeom prst="rect">
            <a:avLst/>
          </a:prstGeom>
          <a:noFill/>
        </p:spPr>
        <p:txBody>
          <a:bodyPr wrap="none" rtlCol="0">
            <a:spAutoFit/>
          </a:bodyPr>
          <a:lstStyle/>
          <a:p>
            <a:pPr algn="ctr"/>
            <a:r>
              <a:rPr lang="en-TW" sz="140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11213382" y="4652743"/>
            <a:ext cx="721031" cy="307777"/>
          </a:xfrm>
          <a:prstGeom prst="rect">
            <a:avLst/>
          </a:prstGeom>
          <a:noFill/>
        </p:spPr>
        <p:txBody>
          <a:bodyPr wrap="none" rtlCol="0">
            <a:spAutoFit/>
          </a:bodyPr>
          <a:lstStyle/>
          <a:p>
            <a:pPr algn="ctr"/>
            <a:r>
              <a:rPr lang="en-TW" sz="140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11247300" y="3439905"/>
            <a:ext cx="653194" cy="9278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a:stretch>
            <a:fillRect/>
          </a:stretch>
        </p:blipFill>
        <p:spPr>
          <a:xfrm>
            <a:off x="3949190" y="5406671"/>
            <a:ext cx="357901" cy="357901"/>
          </a:xfrm>
          <a:prstGeom prst="rect">
            <a:avLst/>
          </a:prstGeom>
        </p:spPr>
      </p:pic>
    </p:spTree>
    <p:extLst>
      <p:ext uri="{BB962C8B-B14F-4D97-AF65-F5344CB8AC3E}">
        <p14:creationId xmlns:p14="http://schemas.microsoft.com/office/powerpoint/2010/main" val="2018871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3410266" y="177090"/>
            <a:ext cx="5446492" cy="523220"/>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75</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977319" y="914321"/>
            <a:ext cx="8312385" cy="5216847"/>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3727938" y="6116605"/>
            <a:ext cx="1650161" cy="674009"/>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5378099" y="6276225"/>
            <a:ext cx="3788217" cy="369332"/>
          </a:xfrm>
          <a:prstGeom prst="rect">
            <a:avLst/>
          </a:prstGeom>
          <a:noFill/>
        </p:spPr>
        <p:txBody>
          <a:bodyPr wrap="none" rtlCol="0">
            <a:spAutoFit/>
          </a:bodyPr>
          <a:lstStyle/>
          <a:p>
            <a:r>
              <a:rPr lang="en-TW" dirty="0">
                <a:hlinkClick r:id="rId4"/>
              </a:rPr>
              <a:t>Please subscribe to this channel …</a:t>
            </a:r>
            <a:endParaRPr lang="en-TW" dirty="0"/>
          </a:p>
        </p:txBody>
      </p:sp>
    </p:spTree>
    <p:extLst>
      <p:ext uri="{BB962C8B-B14F-4D97-AF65-F5344CB8AC3E}">
        <p14:creationId xmlns:p14="http://schemas.microsoft.com/office/powerpoint/2010/main" val="811919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08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3845" y="975167"/>
            <a:ext cx="2442556" cy="3055372"/>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23867" y="-366184"/>
            <a:ext cx="169333" cy="169333"/>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9600" y="0"/>
            <a:ext cx="169333" cy="16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957465" y="1662423"/>
            <a:ext cx="6187904" cy="4555200"/>
          </a:xfrm>
        </p:spPr>
        <p:txBody>
          <a:bodyPr/>
          <a:lstStyle/>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867" i="1" dirty="0">
                <a:solidFill>
                  <a:schemeClr val="tx1"/>
                </a:solidFill>
                <a:latin typeface="Arial" panose="020B0604020202020204" pitchFamily="34" charset="0"/>
              </a:rPr>
              <a:t>(Theod. 10.)</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457189" indent="-304792" algn="just" eaLnBrk="0" fontAlgn="base" hangingPunct="0">
              <a:spcBef>
                <a:spcPct val="0"/>
              </a:spcBef>
              <a:spcAft>
                <a:spcPct val="0"/>
              </a:spcAft>
              <a:buClrTx/>
              <a:buFont typeface="+mj-lt"/>
              <a:buAutoNum type="arabicPeriod"/>
            </a:pPr>
            <a:r>
              <a:rPr lang="en-US" altLang="en-TW" sz="1867"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  ….  </a:t>
            </a:r>
            <a:r>
              <a:rPr lang="en-US" altLang="en-TW" sz="1200" dirty="0">
                <a:solidFill>
                  <a:schemeClr val="tx1"/>
                </a:solidFill>
                <a:latin typeface="Arial" panose="020B0604020202020204" pitchFamily="34" charset="0"/>
              </a:rPr>
              <a:t>F</a:t>
            </a:r>
            <a:r>
              <a:rPr lang="en-TW" altLang="en-TW" sz="1200" dirty="0">
                <a:solidFill>
                  <a:schemeClr val="tx1"/>
                </a:solidFill>
                <a:latin typeface="Arial" panose="020B0604020202020204" pitchFamily="34" charset="0"/>
              </a:rPr>
              <a:t>rom </a:t>
            </a:r>
            <a:r>
              <a:rPr lang="en-US" altLang="en-TW" sz="1200" dirty="0" err="1">
                <a:solidFill>
                  <a:schemeClr val="tx1"/>
                </a:solidFill>
                <a:latin typeface="Arial" panose="020B0604020202020204" pitchFamily="34" charset="0"/>
                <a:hlinkClick r:id="rId3"/>
              </a:rPr>
              <a:t>home.datacomm.ch</a:t>
            </a:r>
            <a:r>
              <a:rPr lang="en-US" altLang="en-TW" sz="1200" dirty="0">
                <a:solidFill>
                  <a:schemeClr val="tx1"/>
                </a:solidFill>
                <a:latin typeface="Arial" panose="020B0604020202020204" pitchFamily="34" charset="0"/>
                <a:hlinkClick r:id="rId3"/>
              </a:rPr>
              <a:t>/</a:t>
            </a:r>
            <a:r>
              <a:rPr lang="en-US" altLang="en-TW" sz="1200" dirty="0" err="1">
                <a:solidFill>
                  <a:schemeClr val="tx1"/>
                </a:solidFill>
                <a:latin typeface="Arial" panose="020B0604020202020204" pitchFamily="34" charset="0"/>
                <a:hlinkClick r:id="rId3"/>
              </a:rPr>
              <a:t>kerguelen</a:t>
            </a:r>
            <a:r>
              <a:rPr lang="en-US" altLang="en-TW" sz="1200" dirty="0">
                <a:solidFill>
                  <a:schemeClr val="tx1"/>
                </a:solidFill>
                <a:latin typeface="Arial" panose="020B0604020202020204" pitchFamily="34" charset="0"/>
                <a:hlinkClick r:id="rId3"/>
              </a:rPr>
              <a:t>/monadology/</a:t>
            </a:r>
            <a:r>
              <a:rPr lang="en-US" altLang="en-TW" sz="1200" dirty="0" err="1">
                <a:solidFill>
                  <a:schemeClr val="tx1"/>
                </a:solidFill>
                <a:latin typeface="Arial" panose="020B0604020202020204" pitchFamily="34" charset="0"/>
                <a:hlinkClick r:id="rId3"/>
              </a:rPr>
              <a:t>monadology.html</a:t>
            </a:r>
            <a:endParaRPr lang="en-TW" altLang="en-TW" sz="16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00" y="1917423"/>
            <a:ext cx="2484677" cy="3511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9305185" y="4151119"/>
            <a:ext cx="2499873" cy="1945924"/>
          </a:xfrm>
          <a:prstGeom prst="rect">
            <a:avLst/>
          </a:prstGeom>
        </p:spPr>
      </p:pic>
    </p:spTree>
    <p:extLst>
      <p:ext uri="{BB962C8B-B14F-4D97-AF65-F5344CB8AC3E}">
        <p14:creationId xmlns:p14="http://schemas.microsoft.com/office/powerpoint/2010/main" val="17713907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2859440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155539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098115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a:t>
            </a:r>
            <a:r>
              <a:rPr lang="en-US" b="1" i="1" dirty="0"/>
              <a:t>inequality</a:t>
            </a:r>
            <a:r>
              <a:rPr lang="en-US" dirty="0"/>
              <a:t> (</a:t>
            </a:r>
            <a:r>
              <a:rPr lang="en-US" b="1" i="1" dirty="0"/>
              <a:t>ordering</a:t>
            </a:r>
            <a:r>
              <a:rPr lang="en-US" dirty="0"/>
              <a:t>) operator makes all the ”computation”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83</a:t>
            </a:fld>
            <a:endParaRPr lang="en" kern="0" dirty="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09228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Excerpts from Wikipedia: </a:t>
            </a:r>
            <a:r>
              <a:rPr lang="en-TW" sz="1867" kern="0" dirty="0">
                <a:solidFill>
                  <a:srgbClr val="000000"/>
                </a:solidFill>
                <a:latin typeface="Arial"/>
                <a:cs typeface="Arial"/>
                <a:sym typeface="Arial"/>
                <a:hlinkClick r:id="rId2"/>
              </a:rPr>
              <a:t>Relational Operators </a:t>
            </a:r>
            <a:r>
              <a:rPr lang="en-TW" sz="1867" kern="0" dirty="0">
                <a:solidFill>
                  <a:srgbClr val="000000"/>
                </a:solidFill>
                <a:latin typeface="Arial"/>
                <a:cs typeface="Arial"/>
                <a:sym typeface="Arial"/>
              </a:rPr>
              <a:t>in Programming Languages</a:t>
            </a:r>
          </a:p>
        </p:txBody>
      </p:sp>
      <p:graphicFrame>
        <p:nvGraphicFramePr>
          <p:cNvPr id="5" name="Table 4">
            <a:extLst>
              <a:ext uri="{FF2B5EF4-FFF2-40B4-BE49-F238E27FC236}">
                <a16:creationId xmlns:a16="http://schemas.microsoft.com/office/drawing/2014/main" id="{20127EBA-0C69-8E46-B987-27CBFC827EE6}"/>
              </a:ext>
            </a:extLst>
          </p:cNvPr>
          <p:cNvGraphicFramePr>
            <a:graphicFrameLocks noGrp="1"/>
          </p:cNvGraphicFramePr>
          <p:nvPr/>
        </p:nvGraphicFramePr>
        <p:xfrm>
          <a:off x="3552735" y="1536698"/>
          <a:ext cx="5086529" cy="4554542"/>
        </p:xfrm>
        <a:graphic>
          <a:graphicData uri="http://schemas.openxmlformats.org/drawingml/2006/table">
            <a:tbl>
              <a:tblPr/>
              <a:tblGrid>
                <a:gridCol w="726647">
                  <a:extLst>
                    <a:ext uri="{9D8B030D-6E8A-4147-A177-3AD203B41FA5}">
                      <a16:colId xmlns:a16="http://schemas.microsoft.com/office/drawing/2014/main" val="2672465716"/>
                    </a:ext>
                  </a:extLst>
                </a:gridCol>
                <a:gridCol w="726647">
                  <a:extLst>
                    <a:ext uri="{9D8B030D-6E8A-4147-A177-3AD203B41FA5}">
                      <a16:colId xmlns:a16="http://schemas.microsoft.com/office/drawing/2014/main" val="3685634868"/>
                    </a:ext>
                  </a:extLst>
                </a:gridCol>
                <a:gridCol w="726647">
                  <a:extLst>
                    <a:ext uri="{9D8B030D-6E8A-4147-A177-3AD203B41FA5}">
                      <a16:colId xmlns:a16="http://schemas.microsoft.com/office/drawing/2014/main" val="4281519549"/>
                    </a:ext>
                  </a:extLst>
                </a:gridCol>
                <a:gridCol w="726647">
                  <a:extLst>
                    <a:ext uri="{9D8B030D-6E8A-4147-A177-3AD203B41FA5}">
                      <a16:colId xmlns:a16="http://schemas.microsoft.com/office/drawing/2014/main" val="1747910010"/>
                    </a:ext>
                  </a:extLst>
                </a:gridCol>
                <a:gridCol w="726647">
                  <a:extLst>
                    <a:ext uri="{9D8B030D-6E8A-4147-A177-3AD203B41FA5}">
                      <a16:colId xmlns:a16="http://schemas.microsoft.com/office/drawing/2014/main" val="3105098341"/>
                    </a:ext>
                  </a:extLst>
                </a:gridCol>
                <a:gridCol w="726647">
                  <a:extLst>
                    <a:ext uri="{9D8B030D-6E8A-4147-A177-3AD203B41FA5}">
                      <a16:colId xmlns:a16="http://schemas.microsoft.com/office/drawing/2014/main" val="946983403"/>
                    </a:ext>
                  </a:extLst>
                </a:gridCol>
                <a:gridCol w="726647">
                  <a:extLst>
                    <a:ext uri="{9D8B030D-6E8A-4147-A177-3AD203B41FA5}">
                      <a16:colId xmlns:a16="http://schemas.microsoft.com/office/drawing/2014/main" val="484038471"/>
                    </a:ext>
                  </a:extLst>
                </a:gridCol>
              </a:tblGrid>
              <a:tr h="168348">
                <a:tc gridSpan="7">
                  <a:txBody>
                    <a:bodyPr/>
                    <a:lstStyle/>
                    <a:p>
                      <a:r>
                        <a:rPr lang="en-US" sz="800"/>
                        <a:t>Common relational operators</a:t>
                      </a:r>
                    </a:p>
                  </a:txBody>
                  <a:tcPr marL="40942" marR="40942" marT="20471" marB="20471" anchor="ctr">
                    <a:solidFill>
                      <a:srgbClr val="F8F9FA"/>
                    </a:solidFill>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extLst>
                  <a:ext uri="{0D108BD9-81ED-4DB2-BD59-A6C34878D82A}">
                    <a16:rowId xmlns:a16="http://schemas.microsoft.com/office/drawing/2014/main" val="1519233830"/>
                  </a:ext>
                </a:extLst>
              </a:tr>
              <a:tr h="295752">
                <a:tc>
                  <a:txBody>
                    <a:bodyPr/>
                    <a:lstStyle/>
                    <a:p>
                      <a:pPr algn="ctr"/>
                      <a:r>
                        <a:rPr lang="en-US" sz="800">
                          <a:effectLst/>
                        </a:rPr>
                        <a:t>Convention</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not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48310054"/>
                  </a:ext>
                </a:extLst>
              </a:tr>
              <a:tr h="168348">
                <a:tc>
                  <a:txBody>
                    <a:bodyPr/>
                    <a:lstStyle/>
                    <a:p>
                      <a:pPr algn="ctr"/>
                      <a:r>
                        <a:rPr lang="en-US" sz="800">
                          <a:effectLst/>
                        </a:rPr>
                        <a:t>In print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980297"/>
                  </a:ext>
                </a:extLst>
              </a:tr>
              <a:tr h="295752">
                <a:tc>
                  <a:txBody>
                    <a:bodyPr/>
                    <a:lstStyle/>
                    <a:p>
                      <a:pPr algn="ctr"/>
                      <a:r>
                        <a:rPr lang="en-US" sz="800" u="none" strike="noStrike">
                          <a:solidFill>
                            <a:srgbClr val="0B0080"/>
                          </a:solidFill>
                          <a:effectLst/>
                          <a:hlinkClick r:id="rId3" tooltip="FORTRAN"/>
                        </a:rPr>
                        <a:t>FORTRAN</a:t>
                      </a:r>
                      <a:r>
                        <a:rPr lang="en-US" sz="800" b="0" i="0" u="none" strike="noStrike" baseline="30000">
                          <a:solidFill>
                            <a:srgbClr val="0B0080"/>
                          </a:solidFill>
                          <a:effectLst/>
                          <a:hlinkClick r:id="rId4"/>
                        </a:rPr>
                        <a:t>[note 1]</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61578126"/>
                  </a:ext>
                </a:extLst>
              </a:tr>
              <a:tr h="168348">
                <a:tc rowSpan="3">
                  <a:txBody>
                    <a:bodyPr/>
                    <a:lstStyle/>
                    <a:p>
                      <a:pPr algn="ctr"/>
                      <a:r>
                        <a:rPr lang="en-US" sz="800" u="none" strike="noStrike">
                          <a:solidFill>
                            <a:srgbClr val="0B0080"/>
                          </a:solidFill>
                          <a:effectLst/>
                          <a:hlinkClick r:id="rId5" tooltip="ALGOL 68"/>
                        </a:rPr>
                        <a:t>ALGOL 68</a:t>
                      </a:r>
                      <a:r>
                        <a:rPr lang="en-US" sz="800" b="0" i="0" u="none" strike="noStrike" baseline="30000">
                          <a:solidFill>
                            <a:srgbClr val="0B0080"/>
                          </a:solidFill>
                          <a:effectLst/>
                          <a:hlinkClick r:id="rId6"/>
                        </a:rPr>
                        <a:t>[note 2]</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9149922"/>
                  </a:ext>
                </a:extLst>
              </a:tr>
              <a:tr h="168348">
                <a:tc vMerge="1">
                  <a:txBody>
                    <a:bodyPr/>
                    <a:lstStyle/>
                    <a:p>
                      <a:endParaRPr lang="en-TW"/>
                    </a:p>
                  </a:txBody>
                  <a:tcPr/>
                </a:tc>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995740"/>
                  </a:ext>
                </a:extLst>
              </a:tr>
              <a:tr h="168348">
                <a:tc vMerge="1">
                  <a:txBody>
                    <a:bodyPr/>
                    <a:lstStyle/>
                    <a:p>
                      <a:endParaRPr lang="en-TW"/>
                    </a:p>
                  </a:txBody>
                  <a:tcPr/>
                </a:tc>
                <a:tc>
                  <a:txBody>
                    <a:bodyPr/>
                    <a:lstStyle/>
                    <a:p>
                      <a:r>
                        <a:rPr lang="en-US" sz="800" b="1">
                          <a:effectLst/>
                        </a:rPr>
                        <a:t>eq</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ne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036535"/>
                  </a:ext>
                </a:extLst>
              </a:tr>
              <a:tr h="168348">
                <a:tc>
                  <a:txBody>
                    <a:bodyPr/>
                    <a:lstStyle/>
                    <a:p>
                      <a:pPr algn="ctr"/>
                      <a:r>
                        <a:rPr lang="en-US" sz="800" u="none" strike="noStrike">
                          <a:solidFill>
                            <a:srgbClr val="0B0080"/>
                          </a:solidFill>
                          <a:effectLst/>
                          <a:hlinkClick r:id="rId7" tooltip="APL (programming language)"/>
                        </a:rPr>
                        <a:t>APL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8039378"/>
                  </a:ext>
                </a:extLst>
              </a:tr>
              <a:tr h="295752">
                <a:tc>
                  <a:txBody>
                    <a:bodyPr/>
                    <a:lstStyle/>
                    <a:p>
                      <a:pPr algn="ctr"/>
                      <a:r>
                        <a:rPr lang="en-US" sz="800" u="none" strike="noStrike">
                          <a:solidFill>
                            <a:srgbClr val="0B0080"/>
                          </a:solidFill>
                          <a:effectLst/>
                          <a:hlinkClick r:id="rId8" tooltip="BASIC"/>
                        </a:rPr>
                        <a:t>BASIC</a:t>
                      </a:r>
                      <a:r>
                        <a:rPr lang="en-US" sz="800">
                          <a:effectLst/>
                        </a:rPr>
                        <a:t>, </a:t>
                      </a:r>
                      <a:r>
                        <a:rPr lang="en-US" sz="800" u="none" strike="noStrike">
                          <a:solidFill>
                            <a:srgbClr val="0B0080"/>
                          </a:solidFill>
                          <a:effectLst/>
                          <a:hlinkClick r:id="rId9" tooltip="ML (programming language)"/>
                        </a:rPr>
                        <a:t>ML</a:t>
                      </a:r>
                      <a:r>
                        <a:rPr lang="en-US" sz="800">
                          <a:effectLst/>
                        </a:rPr>
                        <a:t>, </a:t>
                      </a:r>
                      <a:r>
                        <a:rPr lang="en-US" sz="800" u="none" strike="noStrike">
                          <a:solidFill>
                            <a:srgbClr val="0B0080"/>
                          </a:solidFill>
                          <a:effectLst/>
                          <a:hlinkClick r:id="rId10" tooltip="Pascal (programming language)"/>
                        </a:rPr>
                        <a:t>Pascal</a:t>
                      </a:r>
                      <a:r>
                        <a:rPr lang="en-US" sz="800" b="0" i="0" u="none" strike="noStrike" baseline="30000">
                          <a:solidFill>
                            <a:srgbClr val="0B0080"/>
                          </a:solidFill>
                          <a:effectLst/>
                          <a:hlinkClick r:id="rId11"/>
                        </a:rPr>
                        <a:t>[note 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6822922"/>
                  </a:ext>
                </a:extLst>
              </a:tr>
              <a:tr h="168348">
                <a:tc>
                  <a:txBody>
                    <a:bodyPr/>
                    <a:lstStyle/>
                    <a:p>
                      <a:pPr algn="ctr"/>
                      <a:r>
                        <a:rPr lang="en-US" sz="800" u="none" strike="noStrike">
                          <a:solidFill>
                            <a:srgbClr val="0B0080"/>
                          </a:solidFill>
                          <a:effectLst/>
                          <a:hlinkClick r:id="rId12" tooltip="MUMPS"/>
                        </a:rPr>
                        <a:t>MUMPS</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64311"/>
                  </a:ext>
                </a:extLst>
              </a:tr>
              <a:tr h="168348">
                <a:tc>
                  <a:txBody>
                    <a:bodyPr/>
                    <a:lstStyle/>
                    <a:p>
                      <a:pPr algn="ctr"/>
                      <a:r>
                        <a:rPr lang="en-US" sz="800" u="none" strike="noStrike">
                          <a:solidFill>
                            <a:srgbClr val="0B0080"/>
                          </a:solidFill>
                          <a:effectLst/>
                          <a:hlinkClick r:id="rId13" tooltip="Lua (programming language)"/>
                        </a:rPr>
                        <a:t>Lua</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23458747"/>
                  </a:ext>
                </a:extLst>
              </a:tr>
              <a:tr h="168348">
                <a:tc>
                  <a:txBody>
                    <a:bodyPr/>
                    <a:lstStyle/>
                    <a:p>
                      <a:pPr algn="ctr"/>
                      <a:r>
                        <a:rPr lang="en-US" sz="800" u="none" strike="noStrike">
                          <a:solidFill>
                            <a:srgbClr val="0B0080"/>
                          </a:solidFill>
                          <a:effectLst/>
                          <a:hlinkClick r:id="rId14" tooltip="C (programming language)"/>
                        </a:rPr>
                        <a:t>C-like</a:t>
                      </a:r>
                      <a:r>
                        <a:rPr lang="en-US" sz="800" b="0" i="0" u="none" strike="noStrike" baseline="30000">
                          <a:solidFill>
                            <a:srgbClr val="0B0080"/>
                          </a:solidFill>
                          <a:effectLst/>
                          <a:hlinkClick r:id="rId15"/>
                        </a:rPr>
                        <a:t>[note 4]</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71133526"/>
                  </a:ext>
                </a:extLst>
              </a:tr>
              <a:tr h="168348">
                <a:tc rowSpan="2">
                  <a:txBody>
                    <a:bodyPr/>
                    <a:lstStyle/>
                    <a:p>
                      <a:pPr algn="ctr"/>
                      <a:r>
                        <a:rPr lang="en-US" sz="800" u="none" strike="noStrike">
                          <a:solidFill>
                            <a:srgbClr val="0B0080"/>
                          </a:solidFill>
                          <a:effectLst/>
                          <a:hlinkClick r:id="rId16" tooltip="Erlang (programming language)"/>
                        </a:rPr>
                        <a:t>Erlang</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279065"/>
                  </a:ext>
                </a:extLst>
              </a:tr>
              <a:tr h="168348">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vMerge="1">
                  <a:txBody>
                    <a:bodyPr/>
                    <a:lstStyle/>
                    <a:p>
                      <a:endParaRPr lang="en-TW"/>
                    </a:p>
                  </a:txBody>
                  <a:tcPr/>
                </a:tc>
                <a:tc vMerge="1">
                  <a:txBody>
                    <a:bodyPr/>
                    <a:lstStyle/>
                    <a:p>
                      <a:endParaRPr lang="en-TW"/>
                    </a:p>
                  </a:txBody>
                  <a:tcPr/>
                </a:tc>
                <a:extLst>
                  <a:ext uri="{0D108BD9-81ED-4DB2-BD59-A6C34878D82A}">
                    <a16:rowId xmlns:a16="http://schemas.microsoft.com/office/drawing/2014/main" val="2459564080"/>
                  </a:ext>
                </a:extLst>
              </a:tr>
              <a:tr h="423157">
                <a:tc>
                  <a:txBody>
                    <a:bodyPr/>
                    <a:lstStyle/>
                    <a:p>
                      <a:pPr algn="ctr"/>
                      <a:r>
                        <a:rPr lang="en-US" sz="800" u="none" strike="noStrike">
                          <a:solidFill>
                            <a:srgbClr val="0B0080"/>
                          </a:solidFill>
                          <a:effectLst/>
                          <a:hlinkClick r:id="rId17" tooltip="Unix shell"/>
                        </a:rPr>
                        <a:t>Bourne-like</a:t>
                      </a:r>
                      <a:r>
                        <a:rPr lang="en-US" sz="800">
                          <a:effectLst/>
                        </a:rPr>
                        <a:t> </a:t>
                      </a:r>
                      <a:r>
                        <a:rPr lang="en-US" sz="800" u="none" strike="noStrike">
                          <a:solidFill>
                            <a:srgbClr val="0B0080"/>
                          </a:solidFill>
                          <a:effectLst/>
                          <a:hlinkClick r:id="rId18" tooltip="Shell (computing)"/>
                        </a:rPr>
                        <a:t>shells</a:t>
                      </a:r>
                      <a:r>
                        <a:rPr lang="en-US" sz="800" b="0" i="0" u="none" strike="noStrike" baseline="30000">
                          <a:solidFill>
                            <a:srgbClr val="0B0080"/>
                          </a:solidFill>
                          <a:effectLst/>
                          <a:hlinkClick r:id="rId19"/>
                        </a:rPr>
                        <a:t>[note 5]</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81998642"/>
                  </a:ext>
                </a:extLst>
              </a:tr>
              <a:tr h="168348">
                <a:tc>
                  <a:txBody>
                    <a:bodyPr/>
                    <a:lstStyle/>
                    <a:p>
                      <a:pPr algn="ctr"/>
                      <a:r>
                        <a:rPr lang="en-US" sz="800" u="none" strike="noStrike">
                          <a:solidFill>
                            <a:srgbClr val="0B0080"/>
                          </a:solidFill>
                          <a:effectLst/>
                          <a:hlinkClick r:id="rId20" tooltip="Batch file"/>
                        </a:rPr>
                        <a:t>Batch file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EQU</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GTR</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LSS</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52369239"/>
                  </a:ext>
                </a:extLst>
              </a:tr>
              <a:tr h="168348">
                <a:tc rowSpan="2">
                  <a:txBody>
                    <a:bodyPr/>
                    <a:lstStyle/>
                    <a:p>
                      <a:pPr algn="ctr"/>
                      <a:r>
                        <a:rPr lang="en-US" sz="800" u="none" strike="noStrike">
                          <a:solidFill>
                            <a:srgbClr val="0B0080"/>
                          </a:solidFill>
                          <a:effectLst/>
                          <a:hlinkClick r:id="rId21" tooltip="MATLAB"/>
                        </a:rPr>
                        <a:t>MATLAB</a:t>
                      </a:r>
                      <a:r>
                        <a:rPr lang="en-US" sz="800" b="0" i="0" u="none" strike="noStrike" baseline="30000">
                          <a:solidFill>
                            <a:srgbClr val="0B0080"/>
                          </a:solidFill>
                          <a:effectLst/>
                          <a:hlinkClick r:id="rId22"/>
                        </a:rPr>
                        <a:t>[note 6]</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492142"/>
                  </a:ext>
                </a:extLst>
              </a:tr>
              <a:tr h="168348">
                <a:tc vMerge="1">
                  <a:txBody>
                    <a:bodyPr/>
                    <a:lstStyle/>
                    <a:p>
                      <a:endParaRPr lang="en-TW"/>
                    </a:p>
                  </a:txBody>
                  <a:tcPr/>
                </a:tc>
                <a:tc>
                  <a:txBody>
                    <a:bodyPr/>
                    <a:lstStyle/>
                    <a:p>
                      <a:r>
                        <a:rPr lang="en-US" sz="800">
                          <a:effectLst/>
                        </a:rPr>
                        <a:t>eq(x,y)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85178690"/>
                  </a:ext>
                </a:extLst>
              </a:tr>
              <a:tr h="423157">
                <a:tc>
                  <a:txBody>
                    <a:bodyPr/>
                    <a:lstStyle/>
                    <a:p>
                      <a:pPr algn="ctr"/>
                      <a:r>
                        <a:rPr lang="en-US" sz="800" u="none" strike="noStrike">
                          <a:solidFill>
                            <a:srgbClr val="0B0080"/>
                          </a:solidFill>
                          <a:effectLst/>
                          <a:hlinkClick r:id="rId23" tooltip="Fortran 90"/>
                        </a:rPr>
                        <a:t>Fortran 90</a:t>
                      </a:r>
                      <a:r>
                        <a:rPr lang="en-US" sz="800" b="0" i="0" u="none" strike="noStrike" baseline="30000">
                          <a:solidFill>
                            <a:srgbClr val="0B0080"/>
                          </a:solidFill>
                          <a:effectLst/>
                          <a:hlinkClick r:id="rId24"/>
                        </a:rPr>
                        <a:t>[note 7]</a:t>
                      </a:r>
                      <a:r>
                        <a:rPr lang="en-US" sz="800">
                          <a:effectLst/>
                        </a:rPr>
                        <a:t>, </a:t>
                      </a:r>
                      <a:r>
                        <a:rPr lang="en-US" sz="800" u="none" strike="noStrike">
                          <a:solidFill>
                            <a:srgbClr val="0B0080"/>
                          </a:solidFill>
                          <a:effectLst/>
                          <a:hlinkClick r:id="rId25" tooltip="Haskell (programming language)"/>
                        </a:rPr>
                        <a:t>Haskell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78068490"/>
                  </a:ext>
                </a:extLst>
              </a:tr>
              <a:tr h="168348">
                <a:tc rowSpan="2">
                  <a:txBody>
                    <a:bodyPr/>
                    <a:lstStyle/>
                    <a:p>
                      <a:pPr algn="ctr"/>
                      <a:r>
                        <a:rPr lang="en-US" sz="800" u="none" strike="noStrike">
                          <a:solidFill>
                            <a:srgbClr val="0B0080"/>
                          </a:solidFill>
                          <a:effectLst/>
                          <a:hlinkClick r:id="rId26" tooltip="Mathematica"/>
                        </a:rPr>
                        <a:t>Mathematica</a:t>
                      </a:r>
                      <a:r>
                        <a:rPr lang="en-US" sz="800" b="0" i="0" u="none" strike="noStrike" baseline="30000">
                          <a:solidFill>
                            <a:srgbClr val="0B0080"/>
                          </a:solidFill>
                          <a:effectLst/>
                          <a:hlinkClick r:id="rId27"/>
                        </a:rPr>
                        <a:t>[3]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9646654"/>
                  </a:ext>
                </a:extLst>
              </a:tr>
              <a:tr h="295752">
                <a:tc vMerge="1">
                  <a:txBody>
                    <a:bodyPr/>
                    <a:lstStyle/>
                    <a:p>
                      <a:endParaRPr lang="en-TW"/>
                    </a:p>
                  </a:txBody>
                  <a:tcPr/>
                </a:tc>
                <a:tc>
                  <a:txBody>
                    <a:bodyPr/>
                    <a:lstStyle/>
                    <a:p>
                      <a:r>
                        <a:rPr lang="en-US" sz="800">
                          <a:effectLst/>
                        </a:rPr>
                        <a:t>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Unequal[x,y]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Less[x,y]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dirty="0" err="1">
                          <a:effectLst/>
                        </a:rPr>
                        <a:t>LessEqual</a:t>
                      </a:r>
                      <a:r>
                        <a:rPr lang="en-US" sz="800" dirty="0">
                          <a:effectLst/>
                        </a:rPr>
                        <a:t>[</a:t>
                      </a:r>
                      <a:r>
                        <a:rPr lang="en-US" sz="800" dirty="0" err="1">
                          <a:effectLst/>
                        </a:rPr>
                        <a:t>x,y</a:t>
                      </a:r>
                      <a:r>
                        <a:rPr lang="en-US" sz="800" dirty="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54441522"/>
                  </a:ext>
                </a:extLst>
              </a:tr>
            </a:tbl>
          </a:graphicData>
        </a:graphic>
      </p:graphicFrame>
    </p:spTree>
    <p:extLst>
      <p:ext uri="{BB962C8B-B14F-4D97-AF65-F5344CB8AC3E}">
        <p14:creationId xmlns:p14="http://schemas.microsoft.com/office/powerpoint/2010/main" val="3314641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848289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85</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98" y="329103"/>
            <a:ext cx="9257021" cy="830997"/>
          </a:xfrm>
          <a:prstGeom prst="rect">
            <a:avLst/>
          </a:prstGeom>
          <a:noFill/>
        </p:spPr>
        <p:txBody>
          <a:bodyPr wrap="none" rtlCol="0">
            <a:spAutoFit/>
          </a:bodyPr>
          <a:lstStyle/>
          <a:p>
            <a:pPr algn="ctr" defTabSz="1219170">
              <a:buClr>
                <a:srgbClr val="000000"/>
              </a:buClr>
              <a:defRPr/>
            </a:pPr>
            <a:r>
              <a:rPr lang="en-US" sz="48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86</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415600" y="1536632"/>
            <a:ext cx="11360800" cy="501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t>Time is progressing, so will entropy increase (Know your spatial-temporal context):</a:t>
            </a:r>
          </a:p>
          <a:p>
            <a:pPr lvl="1"/>
            <a:r>
              <a:rPr lang="en-US" kern="0" dirty="0"/>
              <a:t>The future still has lots to be known…</a:t>
            </a:r>
          </a:p>
          <a:p>
            <a:pPr lvl="1"/>
            <a:endParaRPr lang="en-US" kern="0" dirty="0"/>
          </a:p>
          <a:p>
            <a:r>
              <a:rPr lang="en-US" kern="0" dirty="0"/>
              <a:t>Fitting decision models to ever wider ranges of application contexts:</a:t>
            </a:r>
          </a:p>
          <a:p>
            <a:pPr lvl="1"/>
            <a:r>
              <a:rPr lang="en-US" b="1" i="1" kern="0" dirty="0"/>
              <a:t>Why</a:t>
            </a:r>
            <a:r>
              <a:rPr lang="en-US" kern="0" dirty="0"/>
              <a:t>: The interactive complexity of (known) computing systems will continue to surprise us.</a:t>
            </a:r>
          </a:p>
          <a:p>
            <a:pPr lvl="1"/>
            <a:r>
              <a:rPr lang="en-US" b="1" i="1" kern="0" dirty="0"/>
              <a:t>How</a:t>
            </a:r>
            <a:r>
              <a:rPr lang="en-US" kern="0" dirty="0"/>
              <a:t>: Decision (System Design) tools are not yet mature/intuitive enough to cover all areas of applications</a:t>
            </a:r>
          </a:p>
          <a:p>
            <a:pPr lvl="1"/>
            <a:r>
              <a:rPr lang="en-US" b="1" i="1" kern="0" dirty="0"/>
              <a:t>What</a:t>
            </a:r>
            <a:r>
              <a:rPr lang="en-US" kern="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3273105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652331" y="5093754"/>
            <a:ext cx="1659429" cy="923330"/>
          </a:xfrm>
          <a:prstGeom prst="rect">
            <a:avLst/>
          </a:prstGeom>
          <a:noFill/>
        </p:spPr>
        <p:txBody>
          <a:bodyPr wrap="none" rtlCol="0">
            <a:spAutoFit/>
          </a:bodyPr>
          <a:lstStyle/>
          <a:p>
            <a:pPr algn="ctr"/>
            <a:r>
              <a:rPr lang="en-US" dirty="0"/>
              <a:t>Founder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286" y="329103"/>
            <a:ext cx="10059613" cy="830997"/>
          </a:xfrm>
          <a:prstGeom prst="rect">
            <a:avLst/>
          </a:prstGeom>
          <a:noFill/>
        </p:spPr>
        <p:txBody>
          <a:bodyPr wrap="none" rtlCol="0">
            <a:spAutoFit/>
          </a:bodyPr>
          <a:lstStyle/>
          <a:p>
            <a:pPr algn="ctr" defTabSz="1219170">
              <a:buClr>
                <a:srgbClr val="000000"/>
              </a:buClr>
              <a:defRPr/>
            </a:pPr>
            <a:r>
              <a:rPr lang="en-US" sz="4800" dirty="0">
                <a:latin typeface="Calibri"/>
              </a:rPr>
              <a:t>The </a:t>
            </a:r>
            <a:r>
              <a:rPr lang="en-US" sz="4800" dirty="0">
                <a:solidFill>
                  <a:srgbClr val="FF0000"/>
                </a:solidFill>
                <a:latin typeface="Calibri"/>
              </a:rPr>
              <a:t>to-be</a:t>
            </a:r>
            <a:r>
              <a:rPr lang="en-US" sz="48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88</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1254725" y="1781908"/>
            <a:ext cx="5457222" cy="3419790"/>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5767291" y="2613699"/>
            <a:ext cx="5275491" cy="330590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2097884"/>
            <a:ext cx="1813317" cy="1813317"/>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6711947" y="6107723"/>
            <a:ext cx="4190250" cy="369332"/>
          </a:xfrm>
          <a:prstGeom prst="rect">
            <a:avLst/>
          </a:prstGeom>
          <a:noFill/>
        </p:spPr>
        <p:txBody>
          <a:bodyPr wrap="none" rtlCol="0">
            <a:spAutoFit/>
          </a:bodyPr>
          <a:lstStyle/>
          <a:p>
            <a:r>
              <a:rPr lang="en-TW" dirty="0"/>
              <a:t>You may download all these tools </a:t>
            </a:r>
            <a:r>
              <a:rPr lang="en-TW" dirty="0">
                <a:hlinkClick r:id="rId4"/>
              </a:rPr>
              <a:t>here</a:t>
            </a:r>
            <a:r>
              <a:rPr lang="en-TW" dirty="0"/>
              <a:t>.</a:t>
            </a:r>
          </a:p>
        </p:txBody>
      </p:sp>
    </p:spTree>
    <p:extLst>
      <p:ext uri="{BB962C8B-B14F-4D97-AF65-F5344CB8AC3E}">
        <p14:creationId xmlns:p14="http://schemas.microsoft.com/office/powerpoint/2010/main" val="35954964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14" y="296879"/>
            <a:ext cx="1254021" cy="1980583"/>
          </a:xfrm>
          <a:prstGeom prst="rect">
            <a:avLst/>
          </a:prstGeom>
        </p:spPr>
      </p:pic>
      <p:sp>
        <p:nvSpPr>
          <p:cNvPr id="252" name="DevSecOps"/>
          <p:cNvSpPr txBox="1">
            <a:spLocks noGrp="1"/>
          </p:cNvSpPr>
          <p:nvPr>
            <p:ph type="title"/>
          </p:nvPr>
        </p:nvSpPr>
        <p:spPr>
          <a:xfrm>
            <a:off x="987552" y="433890"/>
            <a:ext cx="10216896" cy="1261601"/>
          </a:xfrm>
          <a:prstGeom prst="rect">
            <a:avLst/>
          </a:prstGeom>
        </p:spPr>
        <p:txBody>
          <a:bodyPr>
            <a:normAutofit/>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fld id="{00000000-1234-1234-1234-123412341234}" type="slidenum">
              <a:rPr lang="en" smtClean="0"/>
              <a:pPr/>
              <a:t>89</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37781" y="1695492"/>
            <a:ext cx="4316439" cy="4426697"/>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4738" y="1557867"/>
            <a:ext cx="1437215" cy="2219496"/>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68356" y="5236053"/>
            <a:ext cx="2912533" cy="1545592"/>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7807" y="1753270"/>
            <a:ext cx="2566640" cy="1342188"/>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74726" y="3333565"/>
            <a:ext cx="2629721" cy="1375176"/>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11110" y="5223361"/>
            <a:ext cx="2700557" cy="15190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423346" y="3143301"/>
            <a:ext cx="1404564" cy="17557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7508" y="1628260"/>
            <a:ext cx="1193453" cy="1690137"/>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991467" y="1353405"/>
            <a:ext cx="4423006" cy="461665"/>
          </a:xfrm>
          <a:prstGeom prst="rect">
            <a:avLst/>
          </a:prstGeom>
          <a:noFill/>
        </p:spPr>
        <p:txBody>
          <a:bodyPr wrap="none" rtlCol="0">
            <a:spAutoFit/>
          </a:bodyPr>
          <a:lstStyle/>
          <a:p>
            <a:r>
              <a:rPr lang="en-US" sz="2400" dirty="0"/>
              <a:t>Namespace = Cognitive Space</a:t>
            </a:r>
          </a:p>
        </p:txBody>
      </p:sp>
    </p:spTree>
    <p:extLst>
      <p:ext uri="{BB962C8B-B14F-4D97-AF65-F5344CB8AC3E}">
        <p14:creationId xmlns:p14="http://schemas.microsoft.com/office/powerpoint/2010/main" val="157509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74987" y="376856"/>
            <a:ext cx="9442027" cy="584775"/>
          </a:xfrm>
          <a:prstGeom prst="rect">
            <a:avLst/>
          </a:prstGeom>
          <a:noFill/>
        </p:spPr>
        <p:txBody>
          <a:bodyPr wrap="square" rtlCol="0">
            <a:spAutoFit/>
          </a:bodyPr>
          <a:lstStyle/>
          <a:p>
            <a:pPr marL="0" lvl="1" algn="ctr"/>
            <a:r>
              <a:rPr lang="en-US" altLang="zh-CN" sz="3200" dirty="0">
                <a:solidFill>
                  <a:prstClr val="black"/>
                </a:solidFill>
                <a:latin typeface="Arial" panose="020B0604020202020204" pitchFamily="34" charset="0"/>
                <a:ea typeface="等线" charset="-122"/>
              </a:rPr>
              <a:t>Homework assistance and Self-Study Guidance</a:t>
            </a:r>
            <a:endParaRPr lang="zh-CN" altLang="en-US" sz="2400" kern="0" dirty="0">
              <a:solidFill>
                <a:srgbClr val="3A3A3A"/>
              </a:solidFill>
              <a:latin typeface="黑体" panose="02010609060101010101" pitchFamily="49" charset="-122"/>
              <a:ea typeface="黑体" panose="02010609060101010101" pitchFamily="49" charset="-122"/>
            </a:endParaRPr>
          </a:p>
        </p:txBody>
      </p:sp>
      <p:pic>
        <p:nvPicPr>
          <p:cNvPr id="2" name="Picture 1">
            <a:hlinkClick r:id="rId3"/>
            <a:extLst>
              <a:ext uri="{FF2B5EF4-FFF2-40B4-BE49-F238E27FC236}">
                <a16:creationId xmlns:a16="http://schemas.microsoft.com/office/drawing/2014/main" id="{8281949A-C635-7F4A-B090-B519CC7D1754}"/>
              </a:ext>
            </a:extLst>
          </p:cNvPr>
          <p:cNvPicPr>
            <a:picLocks noChangeAspect="1"/>
          </p:cNvPicPr>
          <p:nvPr/>
        </p:nvPicPr>
        <p:blipFill>
          <a:blip r:embed="rId4"/>
          <a:stretch>
            <a:fillRect/>
          </a:stretch>
        </p:blipFill>
        <p:spPr>
          <a:xfrm>
            <a:off x="866987" y="1403917"/>
            <a:ext cx="5534316" cy="4356803"/>
          </a:xfrm>
          <a:prstGeom prst="rect">
            <a:avLst/>
          </a:prstGeom>
        </p:spPr>
      </p:pic>
      <p:pic>
        <p:nvPicPr>
          <p:cNvPr id="3" name="Picture 2">
            <a:extLst>
              <a:ext uri="{FF2B5EF4-FFF2-40B4-BE49-F238E27FC236}">
                <a16:creationId xmlns:a16="http://schemas.microsoft.com/office/drawing/2014/main" id="{3DDAE09D-F805-A542-A368-4966DE4ACF7C}"/>
              </a:ext>
            </a:extLst>
          </p:cNvPr>
          <p:cNvPicPr>
            <a:picLocks noChangeAspect="1"/>
          </p:cNvPicPr>
          <p:nvPr/>
        </p:nvPicPr>
        <p:blipFill>
          <a:blip r:embed="rId5"/>
          <a:stretch>
            <a:fillRect/>
          </a:stretch>
        </p:blipFill>
        <p:spPr>
          <a:xfrm>
            <a:off x="3727995" y="3803056"/>
            <a:ext cx="2368005" cy="1463857"/>
          </a:xfrm>
          <a:prstGeom prst="rect">
            <a:avLst/>
          </a:prstGeom>
        </p:spPr>
      </p:pic>
      <p:pic>
        <p:nvPicPr>
          <p:cNvPr id="4" name="Picture 3">
            <a:hlinkClick r:id="rId6"/>
            <a:extLst>
              <a:ext uri="{FF2B5EF4-FFF2-40B4-BE49-F238E27FC236}">
                <a16:creationId xmlns:a16="http://schemas.microsoft.com/office/drawing/2014/main" id="{5BDBCABA-532F-EA49-A5E8-D6BC6CFEE4FC}"/>
              </a:ext>
            </a:extLst>
          </p:cNvPr>
          <p:cNvPicPr>
            <a:picLocks noChangeAspect="1"/>
          </p:cNvPicPr>
          <p:nvPr/>
        </p:nvPicPr>
        <p:blipFill>
          <a:blip r:embed="rId7"/>
          <a:stretch>
            <a:fillRect/>
          </a:stretch>
        </p:blipFill>
        <p:spPr>
          <a:xfrm>
            <a:off x="6663720" y="1716167"/>
            <a:ext cx="4891587" cy="3492011"/>
          </a:xfrm>
          <a:prstGeom prst="rect">
            <a:avLst/>
          </a:prstGeom>
        </p:spPr>
      </p:pic>
      <p:sp>
        <p:nvSpPr>
          <p:cNvPr id="5" name="TextBox 4">
            <a:extLst>
              <a:ext uri="{FF2B5EF4-FFF2-40B4-BE49-F238E27FC236}">
                <a16:creationId xmlns:a16="http://schemas.microsoft.com/office/drawing/2014/main" id="{58F4948D-3800-BA45-9BF2-A10C0494C629}"/>
              </a:ext>
            </a:extLst>
          </p:cNvPr>
          <p:cNvSpPr txBox="1"/>
          <p:nvPr/>
        </p:nvSpPr>
        <p:spPr>
          <a:xfrm>
            <a:off x="6461140" y="5591444"/>
            <a:ext cx="5205271" cy="307777"/>
          </a:xfrm>
          <a:prstGeom prst="rect">
            <a:avLst/>
          </a:prstGeom>
          <a:noFill/>
        </p:spPr>
        <p:txBody>
          <a:bodyPr wrap="none" rtlCol="0">
            <a:spAutoFit/>
          </a:bodyPr>
          <a:lstStyle/>
          <a:p>
            <a:r>
              <a:rPr lang="en-US" sz="1400" dirty="0">
                <a:hlinkClick r:id="rId6"/>
              </a:rPr>
              <a:t>http://tecs-questions-and-answers-forum.32033.n3.nabble.com/</a:t>
            </a:r>
            <a:endParaRPr lang="en-TW" sz="1400" dirty="0"/>
          </a:p>
        </p:txBody>
      </p:sp>
    </p:spTree>
    <p:extLst>
      <p:ext uri="{BB962C8B-B14F-4D97-AF65-F5344CB8AC3E}">
        <p14:creationId xmlns:p14="http://schemas.microsoft.com/office/powerpoint/2010/main" val="3317113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299" y="647553"/>
            <a:ext cx="5529403" cy="763600"/>
          </a:xfrm>
        </p:spPr>
        <p:txBody>
          <a:bodyPr>
            <a:normAutofit/>
          </a:bodyPr>
          <a:lstStyle/>
          <a:p>
            <a:pPr algn="ctr"/>
            <a:r>
              <a:rPr lang="en-US" altLang="zh-CN" b="1" dirty="0" err="1"/>
              <a:t>Toyhouse</a:t>
            </a:r>
            <a:r>
              <a:rPr lang="en-US" altLang="zh-CN" b="1" dirty="0"/>
              <a:t> </a:t>
            </a:r>
            <a:r>
              <a:rPr lang="en-US" altLang="zh-CN" b="1" dirty="0" err="1"/>
              <a:t>Mediawiki</a:t>
            </a:r>
            <a:endParaRPr lang="en-US" altLang="zh-CN" b="1" dirty="0"/>
          </a:p>
        </p:txBody>
      </p:sp>
      <p:sp>
        <p:nvSpPr>
          <p:cNvPr id="5" name="文本占位符 4"/>
          <p:cNvSpPr>
            <a:spLocks noGrp="1"/>
          </p:cNvSpPr>
          <p:nvPr>
            <p:ph type="body" sz="quarter" idx="13"/>
          </p:nvPr>
        </p:nvSpPr>
        <p:spPr>
          <a:xfrm>
            <a:off x="3331299" y="6070958"/>
            <a:ext cx="5529403" cy="387351"/>
          </a:xfrm>
        </p:spPr>
        <p:txBody>
          <a:bodyPr/>
          <a:lstStyle/>
          <a:p>
            <a:pPr marL="152396" indent="0" algn="ctr">
              <a:buNone/>
            </a:pPr>
            <a:r>
              <a:rPr kumimoji="1" lang="en-US" altLang="zh-CN" dirty="0"/>
              <a:t>Please get an account on </a:t>
            </a:r>
            <a:r>
              <a:rPr kumimoji="1" lang="en-US" altLang="zh-CN" dirty="0" err="1"/>
              <a:t>ToyhouseWiki</a:t>
            </a:r>
            <a:r>
              <a:rPr kumimoji="1" lang="zh-CN" altLang="en-US" dirty="0"/>
              <a:t>：</a:t>
            </a:r>
            <a:r>
              <a:rPr kumimoji="1" lang="en-US" altLang="zh-CN" dirty="0">
                <a:hlinkClick r:id="rId3"/>
              </a:rPr>
              <a:t>http://toyhouse.wiki:81</a:t>
            </a:r>
            <a:endParaRPr kumimoji="1" lang="zh-CN" altLang="en-US" dirty="0"/>
          </a:p>
        </p:txBody>
      </p:sp>
      <p:pic>
        <p:nvPicPr>
          <p:cNvPr id="9" name="Picture 8">
            <a:hlinkClick r:id="rId4"/>
            <a:extLst>
              <a:ext uri="{FF2B5EF4-FFF2-40B4-BE49-F238E27FC236}">
                <a16:creationId xmlns:a16="http://schemas.microsoft.com/office/drawing/2014/main" id="{9D45565B-5FBB-D24A-AC55-324389C3A26B}"/>
              </a:ext>
            </a:extLst>
          </p:cNvPr>
          <p:cNvPicPr>
            <a:picLocks noChangeAspect="1"/>
          </p:cNvPicPr>
          <p:nvPr/>
        </p:nvPicPr>
        <p:blipFill>
          <a:blip r:embed="rId5"/>
          <a:stretch>
            <a:fillRect/>
          </a:stretch>
        </p:blipFill>
        <p:spPr>
          <a:xfrm>
            <a:off x="2558627" y="1574333"/>
            <a:ext cx="7074747" cy="4333443"/>
          </a:xfrm>
          <a:prstGeom prst="rect">
            <a:avLst/>
          </a:prstGeom>
        </p:spPr>
      </p:pic>
    </p:spTree>
    <p:extLst>
      <p:ext uri="{BB962C8B-B14F-4D97-AF65-F5344CB8AC3E}">
        <p14:creationId xmlns:p14="http://schemas.microsoft.com/office/powerpoint/2010/main" val="2109898283"/>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8166917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160" y="329105"/>
            <a:ext cx="8469883" cy="830997"/>
          </a:xfrm>
          <a:prstGeom prst="rect">
            <a:avLst/>
          </a:prstGeom>
          <a:noFill/>
        </p:spPr>
        <p:txBody>
          <a:bodyPr wrap="none" rtlCol="0">
            <a:spAutoFit/>
          </a:bodyPr>
          <a:lstStyle/>
          <a:p>
            <a:pPr algn="ctr" defTabSz="1219140">
              <a:defRPr/>
            </a:pPr>
            <a:r>
              <a:rPr lang="en-US" sz="48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92</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2638172" y="1363062"/>
            <a:ext cx="6915657" cy="4946297"/>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3082139" y="6323712"/>
            <a:ext cx="7648248" cy="461665"/>
          </a:xfrm>
          <a:prstGeom prst="rect">
            <a:avLst/>
          </a:prstGeom>
          <a:noFill/>
        </p:spPr>
        <p:txBody>
          <a:bodyPr wrap="none" rtlCol="0">
            <a:spAutoFit/>
          </a:bodyPr>
          <a:lstStyle/>
          <a:p>
            <a:r>
              <a:rPr lang="en-TW" sz="2400" dirty="0"/>
              <a:t>An important foundation in quantitative measurements!</a:t>
            </a:r>
          </a:p>
        </p:txBody>
      </p:sp>
    </p:spTree>
    <p:extLst>
      <p:ext uri="{BB962C8B-B14F-4D97-AF65-F5344CB8AC3E}">
        <p14:creationId xmlns:p14="http://schemas.microsoft.com/office/powerpoint/2010/main" val="24787472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distinguishes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01611" y="3669322"/>
            <a:ext cx="11360800" cy="2945515"/>
          </a:xfrm>
        </p:spPr>
        <p:txBody>
          <a:bodyPr/>
          <a:lstStyle/>
          <a:p>
            <a:pPr marL="152396" indent="0" algn="ctr">
              <a:buNone/>
            </a:pPr>
            <a:r>
              <a:rPr lang="en-US" sz="4000" b="1" dirty="0"/>
              <a:t>“Knowledge is a process of piling up facts; wisdom lies in their simplification.”</a:t>
            </a:r>
          </a:p>
          <a:p>
            <a:pPr marL="152396" indent="0" algn="r" fontAlgn="t">
              <a:buNone/>
            </a:pPr>
            <a:r>
              <a:rPr lang="en-US" dirty="0">
                <a:hlinkClick r:id="rId2"/>
              </a:rPr>
              <a:t>~ Martin H. Fischer</a:t>
            </a:r>
            <a:r>
              <a:rPr lang="en-US" dirty="0"/>
              <a:t> </a:t>
            </a:r>
          </a:p>
          <a:p>
            <a:pPr marL="152396" indent="0" algn="r" fontAlgn="t">
              <a:buNone/>
            </a:pPr>
            <a:endParaRPr lang="en-US" dirty="0"/>
          </a:p>
          <a:p>
            <a:pPr marL="152396" indent="0" algn="r" fontAlgn="t">
              <a:buNone/>
            </a:pPr>
            <a:r>
              <a:rPr lang="en-US" dirty="0"/>
              <a:t>Encore : A Continuing Anthology</a:t>
            </a:r>
          </a:p>
          <a:p>
            <a:pPr marL="152396"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93</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4458371" y="3531380"/>
            <a:ext cx="3275256" cy="369332"/>
          </a:xfrm>
          <a:prstGeom prst="rect">
            <a:avLst/>
          </a:prstGeom>
          <a:noFill/>
        </p:spPr>
        <p:txBody>
          <a:bodyPr wrap="none" rtlCol="0">
            <a:spAutoFit/>
          </a:bodyPr>
          <a:lstStyle/>
          <a:p>
            <a:pPr marL="152396" indent="0" algn="ctr" fontAlgn="t">
              <a:buNone/>
            </a:pPr>
            <a:r>
              <a:rPr lang="en-US" dirty="0"/>
              <a:t>(10 Nov 1879 - 19 Jan 1962)</a:t>
            </a:r>
            <a:endParaRPr lang="en-TW"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723" y="1323063"/>
            <a:ext cx="1172575" cy="146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5067513" y="2916368"/>
            <a:ext cx="2056973" cy="369332"/>
          </a:xfrm>
          <a:prstGeom prst="rect">
            <a:avLst/>
          </a:prstGeom>
          <a:noFill/>
        </p:spPr>
        <p:txBody>
          <a:bodyPr wrap="none" rtlCol="0">
            <a:spAutoFit/>
          </a:bodyPr>
          <a:lstStyle/>
          <a:p>
            <a:pPr algn="ctr"/>
            <a:r>
              <a:rPr lang="en-US" b="1" i="1" dirty="0"/>
              <a:t>Martin H. Fischer</a:t>
            </a:r>
            <a:endParaRPr lang="en-TW" b="1" i="1" dirty="0"/>
          </a:p>
        </p:txBody>
      </p:sp>
    </p:spTree>
    <p:extLst>
      <p:ext uri="{BB962C8B-B14F-4D97-AF65-F5344CB8AC3E}">
        <p14:creationId xmlns:p14="http://schemas.microsoft.com/office/powerpoint/2010/main" val="400742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723" y="329103"/>
            <a:ext cx="10104625" cy="830997"/>
          </a:xfrm>
          <a:prstGeom prst="rect">
            <a:avLst/>
          </a:prstGeom>
          <a:noFill/>
        </p:spPr>
        <p:txBody>
          <a:bodyPr wrap="none" rtlCol="0">
            <a:spAutoFit/>
          </a:bodyPr>
          <a:lstStyle/>
          <a:p>
            <a:pPr algn="ctr" defTabSz="1219170">
              <a:buClr>
                <a:srgbClr val="000000"/>
              </a:buClr>
              <a:defRPr/>
            </a:pPr>
            <a:r>
              <a:rPr lang="en-US" sz="4800" dirty="0">
                <a:latin typeface="Calibri"/>
              </a:rPr>
              <a:t>Cybernetics as Applied Category Theory</a:t>
            </a:r>
            <a:endParaRPr lang="en-US" sz="4800" kern="0" dirty="0">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94</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621" y="4429517"/>
            <a:ext cx="5280636" cy="2104068"/>
          </a:xfrm>
          <a:prstGeom prst="rect">
            <a:avLst/>
          </a:prstGeom>
        </p:spPr>
      </p:pic>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a:solidFill>
                  <a:srgbClr val="AAFFEE"/>
                </a:solidFill>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dirty="0">
                  <a:latin typeface="+mj-lt"/>
                  <a:ea typeface="+mj-ea"/>
                  <a:cs typeface="+mj-cs"/>
                  <a:sym typeface="Arial"/>
                </a:rPr>
                <a:t>Paradigm shifting concepts </a:t>
              </a:r>
            </a:p>
            <a:p>
              <a:pPr algn="ctr" defTabSz="1219170" hangingPunct="0"/>
              <a:r>
                <a:rPr lang="en-US" sz="800" dirty="0">
                  <a:latin typeface="+mj-lt"/>
                  <a:ea typeface="+mj-ea"/>
                  <a:cs typeface="+mj-cs"/>
                </a:rPr>
                <a:t>a</a:t>
              </a:r>
              <a:r>
                <a:rPr lang="en-TW" sz="800" dirty="0">
                  <a:latin typeface="+mj-lt"/>
                  <a:ea typeface="+mj-ea"/>
                  <a:cs typeface="+mj-cs"/>
                  <a:sym typeface="Arial"/>
                </a:rPr>
                <a:t>nd</a:t>
              </a:r>
            </a:p>
            <a:p>
              <a:pPr algn="ctr" defTabSz="1219170" hangingPunct="0"/>
              <a:r>
                <a:rPr lang="en-TW" sz="800" dirty="0">
                  <a:latin typeface="+mj-lt"/>
                  <a:ea typeface="+mj-ea"/>
                  <a:cs typeface="+mj-cs"/>
                  <a:sym typeface="Arial"/>
                </a:rPr>
                <a:t> incommensurable terms</a:t>
              </a:r>
            </a:p>
          </p:txBody>
        </p:sp>
      </p:grpSp>
      <p:pic>
        <p:nvPicPr>
          <p:cNvPr id="41" name="Picture 40">
            <a:hlinkClick r:id="rId8"/>
            <a:extLst>
              <a:ext uri="{FF2B5EF4-FFF2-40B4-BE49-F238E27FC236}">
                <a16:creationId xmlns:a16="http://schemas.microsoft.com/office/drawing/2014/main" id="{19F0A707-780C-7F46-9549-5D8CC4D094E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3"/>
            <a:ext cx="1629847" cy="2308324"/>
          </a:xfrm>
          <a:prstGeom prst="rect">
            <a:avLst/>
          </a:prstGeom>
          <a:noFill/>
        </p:spPr>
        <p:txBody>
          <a:bodyPr wrap="square" rtlCol="0">
            <a:spAutoFit/>
          </a:bodyPr>
          <a:lstStyle/>
          <a:p>
            <a:r>
              <a:rPr lang="en-TW" sz="2400" dirty="0"/>
              <a:t>Learning as a vocabulary acquisition process!</a:t>
            </a:r>
          </a:p>
        </p:txBody>
      </p:sp>
      <p:pic>
        <p:nvPicPr>
          <p:cNvPr id="1026" name="Picture 2">
            <a:hlinkClick r:id="rId10"/>
            <a:extLst>
              <a:ext uri="{FF2B5EF4-FFF2-40B4-BE49-F238E27FC236}">
                <a16:creationId xmlns:a16="http://schemas.microsoft.com/office/drawing/2014/main" id="{73D88DEE-0814-164E-B82C-D3845AA2D57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418001" y="4325422"/>
            <a:ext cx="951337" cy="10464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10360303" y="5365035"/>
            <a:ext cx="1301976" cy="1016240"/>
          </a:xfrm>
          <a:prstGeom prst="rect">
            <a:avLst/>
          </a:prstGeom>
          <a:noFill/>
        </p:spPr>
        <p:txBody>
          <a:bodyPr wrap="square" rtlCol="0">
            <a:spAutoFit/>
          </a:bodyPr>
          <a:lstStyle/>
          <a:p>
            <a:r>
              <a:rPr lang="en-US" sz="667" dirty="0"/>
              <a:t>Early alchemical ouroboros illustration with the words </a:t>
            </a:r>
            <a:r>
              <a:rPr lang="el-GR" sz="667" dirty="0" err="1"/>
              <a:t>ἓν</a:t>
            </a:r>
            <a:r>
              <a:rPr lang="el-GR" sz="667" dirty="0"/>
              <a:t> </a:t>
            </a:r>
            <a:r>
              <a:rPr lang="el-GR" sz="667" dirty="0" err="1"/>
              <a:t>τὸ</a:t>
            </a:r>
            <a:r>
              <a:rPr lang="el-GR" sz="667" dirty="0"/>
              <a:t> </a:t>
            </a:r>
            <a:r>
              <a:rPr lang="el-GR" sz="667" dirty="0" err="1"/>
              <a:t>πᾶν</a:t>
            </a:r>
            <a:r>
              <a:rPr lang="el-GR" sz="667" dirty="0"/>
              <a:t> ("</a:t>
            </a:r>
            <a:r>
              <a:rPr lang="en-US" sz="667" dirty="0"/>
              <a:t>The All is </a:t>
            </a:r>
            <a:r>
              <a:rPr lang="en-US" sz="667" dirty="0">
                <a:hlinkClick r:id="rId12" tooltip="Henology"/>
              </a:rPr>
              <a:t>One</a:t>
            </a:r>
            <a:r>
              <a:rPr lang="en-US" sz="667" dirty="0"/>
              <a:t>") from the work of </a:t>
            </a:r>
            <a:r>
              <a:rPr lang="en-US" sz="667" dirty="0">
                <a:hlinkClick r:id="rId13" tooltip="Cleopatra the Alchemist"/>
              </a:rPr>
              <a:t>Cleopatra the Alchemist</a:t>
            </a:r>
            <a:r>
              <a:rPr lang="en-US" sz="667" dirty="0"/>
              <a:t> in MS </a:t>
            </a:r>
            <a:r>
              <a:rPr lang="en-US" sz="667" dirty="0">
                <a:hlinkClick r:id="rId14" tooltip="Biblioteca Marciana"/>
              </a:rPr>
              <a:t>Marciana</a:t>
            </a:r>
            <a:r>
              <a:rPr lang="en-US" sz="667" dirty="0"/>
              <a:t> gr. Z. 299. (10th Century)</a:t>
            </a:r>
          </a:p>
          <a:p>
            <a:endParaRPr lang="en-US" sz="667" dirty="0"/>
          </a:p>
          <a:p>
            <a:r>
              <a:rPr lang="en-US" sz="667" dirty="0"/>
              <a:t>Image and Text: Wikipedia</a:t>
            </a:r>
            <a:endParaRPr lang="en-TW" sz="667" dirty="0"/>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r>
              <a:rPr lang="en-TW" sz="1067" dirty="0"/>
              <a:t>Backus-Naur Form provides a way to customize the “concrete syntax” of formal languages.</a:t>
            </a:r>
          </a:p>
        </p:txBody>
      </p:sp>
      <p:pic>
        <p:nvPicPr>
          <p:cNvPr id="10" name="Picture 9">
            <a:extLst>
              <a:ext uri="{FF2B5EF4-FFF2-40B4-BE49-F238E27FC236}">
                <a16:creationId xmlns:a16="http://schemas.microsoft.com/office/drawing/2014/main" id="{B28566EA-9ED6-CB46-B978-A8A07394462F}"/>
              </a:ext>
            </a:extLst>
          </p:cNvPr>
          <p:cNvPicPr>
            <a:picLocks noChangeAspect="1"/>
          </p:cNvPicPr>
          <p:nvPr/>
        </p:nvPicPr>
        <p:blipFill>
          <a:blip r:embed="rId15"/>
          <a:stretch>
            <a:fillRect/>
          </a:stretch>
        </p:blipFill>
        <p:spPr>
          <a:xfrm>
            <a:off x="8150587" y="1308616"/>
            <a:ext cx="3139573" cy="1832185"/>
          </a:xfrm>
          <a:prstGeom prst="rect">
            <a:avLst/>
          </a:prstGeom>
        </p:spPr>
      </p:pic>
      <p:sp>
        <p:nvSpPr>
          <p:cNvPr id="43" name="TextBox 42">
            <a:extLst>
              <a:ext uri="{FF2B5EF4-FFF2-40B4-BE49-F238E27FC236}">
                <a16:creationId xmlns:a16="http://schemas.microsoft.com/office/drawing/2014/main" id="{AEDE0E91-BF0F-7048-A16B-1AE941E1CC19}"/>
              </a:ext>
            </a:extLst>
          </p:cNvPr>
          <p:cNvSpPr txBox="1"/>
          <p:nvPr/>
        </p:nvSpPr>
        <p:spPr>
          <a:xfrm>
            <a:off x="8211665" y="3138070"/>
            <a:ext cx="3095271" cy="276999"/>
          </a:xfrm>
          <a:prstGeom prst="rect">
            <a:avLst/>
          </a:prstGeom>
          <a:noFill/>
        </p:spPr>
        <p:txBody>
          <a:bodyPr wrap="none" rtlCol="0">
            <a:spAutoFit/>
          </a:bodyPr>
          <a:lstStyle/>
          <a:p>
            <a:r>
              <a:rPr lang="en-TW" sz="1200" dirty="0"/>
              <a:t>Image source: </a:t>
            </a:r>
            <a:r>
              <a:rPr lang="en-TW" sz="1200" i="1" u="sng" dirty="0"/>
              <a:t>Design for a Brain </a:t>
            </a:r>
            <a:r>
              <a:rPr lang="en-TW" sz="1200" dirty="0"/>
              <a:t>by Ashby</a:t>
            </a:r>
          </a:p>
        </p:txBody>
      </p:sp>
      <p:pic>
        <p:nvPicPr>
          <p:cNvPr id="45" name="Picture 44">
            <a:extLst>
              <a:ext uri="{FF2B5EF4-FFF2-40B4-BE49-F238E27FC236}">
                <a16:creationId xmlns:a16="http://schemas.microsoft.com/office/drawing/2014/main" id="{48B48936-7CD6-854F-8925-4E0CFB3B76C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77795" y="1262663"/>
            <a:ext cx="4182807" cy="3048868"/>
          </a:xfrm>
          <a:prstGeom prst="rect">
            <a:avLst/>
          </a:prstGeom>
        </p:spPr>
      </p:pic>
      <p:sp>
        <p:nvSpPr>
          <p:cNvPr id="46" name="TextBox 45">
            <a:extLst>
              <a:ext uri="{FF2B5EF4-FFF2-40B4-BE49-F238E27FC236}">
                <a16:creationId xmlns:a16="http://schemas.microsoft.com/office/drawing/2014/main" id="{D33D78A8-D577-F74B-BB70-3B71FB751EE3}"/>
              </a:ext>
            </a:extLst>
          </p:cNvPr>
          <p:cNvSpPr txBox="1"/>
          <p:nvPr/>
        </p:nvSpPr>
        <p:spPr>
          <a:xfrm>
            <a:off x="5086020" y="1325158"/>
            <a:ext cx="2802952" cy="2893100"/>
          </a:xfrm>
          <a:prstGeom prst="rect">
            <a:avLst/>
          </a:prstGeom>
          <a:noFill/>
        </p:spPr>
        <p:txBody>
          <a:bodyPr wrap="square" rtlCol="0">
            <a:spAutoFit/>
          </a:bodyPr>
          <a:lstStyle/>
          <a:p>
            <a:r>
              <a:rPr lang="en-TW" sz="1400" dirty="0"/>
              <a:t>In Ross Ashby’s work, he presented Cybernetics as an abstract framework for representing a </a:t>
            </a:r>
            <a:r>
              <a:rPr lang="en-TW" sz="1400" b="1" i="1" dirty="0"/>
              <a:t>variety</a:t>
            </a:r>
            <a:r>
              <a:rPr lang="en-TW" sz="1400" dirty="0"/>
              <a:t> of formal rewrite systems.</a:t>
            </a:r>
          </a:p>
          <a:p>
            <a:endParaRPr lang="en-TW" sz="1400" dirty="0"/>
          </a:p>
          <a:p>
            <a:r>
              <a:rPr lang="en-TW" sz="1400" dirty="0"/>
              <a:t>Later Norbert Wiener also stated that Monad plays an important role in this Cybernetic. Which suggest that it needs a Universal Rewrite mechanism, like Lambda-Calculus, which is realized in Backus-Naur Form.</a:t>
            </a:r>
          </a:p>
        </p:txBody>
      </p:sp>
    </p:spTree>
    <p:extLst>
      <p:ext uri="{BB962C8B-B14F-4D97-AF65-F5344CB8AC3E}">
        <p14:creationId xmlns:p14="http://schemas.microsoft.com/office/powerpoint/2010/main" val="46257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 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95</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407983085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17126</TotalTime>
  <Words>5923</Words>
  <Application>Microsoft Macintosh PowerPoint</Application>
  <PresentationFormat>Widescreen</PresentationFormat>
  <Paragraphs>971</Paragraphs>
  <Slides>95</Slides>
  <Notes>53</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95</vt:i4>
      </vt:variant>
    </vt:vector>
  </HeadingPairs>
  <TitlesOfParts>
    <vt:vector size="115" baseType="lpstr">
      <vt:lpstr>Bank Gothic Medium</vt:lpstr>
      <vt:lpstr>Droid Serif</vt:lpstr>
      <vt:lpstr>Hei</vt:lpstr>
      <vt:lpstr>LiHei Pro</vt:lpstr>
      <vt:lpstr>Open Sans</vt:lpstr>
      <vt:lpstr>黑体</vt:lpstr>
      <vt:lpstr>Arial</vt:lpstr>
      <vt:lpstr>Arial Black</vt:lpstr>
      <vt:lpstr>Avenir Next Condensed Ultra Lig</vt:lpstr>
      <vt:lpstr>Britannic Bold</vt:lpstr>
      <vt:lpstr>Calibri</vt:lpstr>
      <vt:lpstr>Calibri Light</vt:lpstr>
      <vt:lpstr>Cambria Math</vt:lpstr>
      <vt:lpstr>Comic Sans MS</vt:lpstr>
      <vt:lpstr>Courier New</vt:lpstr>
      <vt:lpstr>Times New Roman</vt:lpstr>
      <vt:lpstr>Wingdings</vt:lpstr>
      <vt:lpstr>3_Office Theme</vt:lpstr>
      <vt:lpstr>sidebarb</vt:lpstr>
      <vt:lpstr>Simple Light</vt:lpstr>
      <vt:lpstr>Computational Thinking &amp; Systems Design  Lecture 15 (Final Lecture for 2020) Revisit ideas we learned:  What we have learned from building a computing system?</vt:lpstr>
      <vt:lpstr>PowerPoint Presentation</vt:lpstr>
      <vt:lpstr>PowerPoint Presentation</vt:lpstr>
      <vt:lpstr>Abstraction</vt:lpstr>
      <vt:lpstr>A curriculum based on Data-assimilation Orientation</vt:lpstr>
      <vt:lpstr>PowerPoint Presentation</vt:lpstr>
      <vt:lpstr>Historical end-note: Leibnitz (1646-1716)</vt:lpstr>
      <vt:lpstr>Monad and Leibniz</vt:lpstr>
      <vt:lpstr>PowerPoint Presentation</vt:lpstr>
      <vt:lpstr>PowerPoint Presentation</vt:lpstr>
      <vt:lpstr>PowerPoint Presentation</vt:lpstr>
      <vt:lpstr>Operationalizing Computation through Cybernetics</vt:lpstr>
      <vt:lpstr>PowerPoint Presentation</vt:lpstr>
      <vt:lpstr>PowerPoint Presentation</vt:lpstr>
      <vt:lpstr>Universality in Textbook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VM model and language </vt:lpstr>
      <vt:lpstr>Web Assembly (WASM VM)</vt:lpstr>
      <vt:lpstr>Before Stack-oriented computation, let’s re-examine Lambda Calculus</vt:lpstr>
      <vt:lpstr>The Magical Power of Recursion</vt:lpstr>
      <vt:lpstr>Head Recursion</vt:lpstr>
      <vt:lpstr>Tail Recursion</vt:lpstr>
      <vt:lpstr>Comparing Head and Tail Recursion</vt:lpstr>
      <vt:lpstr>A Typical Example of Recursion</vt:lpstr>
      <vt:lpstr>Primitive Recursion’s Universal Power</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Adequate NsM is Challenging</vt:lpstr>
      <vt:lpstr>Abstraction</vt:lpstr>
      <vt:lpstr>The aim is to derive a finite and “reasonably small” symbol set</vt:lpstr>
      <vt:lpstr>Timing is important, and it gives order properties</vt:lpstr>
      <vt:lpstr>All System can be approximated as Partially Ordered Set</vt:lpstr>
      <vt:lpstr>All meaningful expressions can be modeled as Pω</vt:lpstr>
      <vt:lpstr>Lattice represents a Universal Data Type</vt:lpstr>
      <vt:lpstr>PowerPoint Presentation</vt:lpstr>
      <vt:lpstr>PowerPoint Presentation</vt:lpstr>
      <vt:lpstr>PowerPoint Presentation</vt:lpstr>
      <vt:lpstr>Memory management (naive)</vt:lpstr>
      <vt:lpstr>PowerPoint Presentation</vt:lpstr>
      <vt:lpstr>Memory-mapped screen</vt:lpstr>
      <vt:lpstr>All computable content can be organized into a single Tapestry</vt:lpstr>
      <vt:lpstr>How to draw a line?</vt:lpstr>
      <vt:lpstr>Line Drawing algorithm </vt:lpstr>
      <vt:lpstr>Line Drawing algorithm, optimized</vt:lpstr>
      <vt:lpstr>The inequality (ordering) operator makes all the ”computation”</vt:lpstr>
      <vt:lpstr>Universality is in your pocket (cellphone)</vt:lpstr>
      <vt:lpstr>A curriculum based on Data-assimilation Orientation</vt:lpstr>
      <vt:lpstr>PowerPoint Presentation</vt:lpstr>
      <vt:lpstr>PowerPoint Presentation</vt:lpstr>
      <vt:lpstr>PowerPoint Presentation</vt:lpstr>
      <vt:lpstr>A linguistic approach to  unify the cognizance across scales</vt:lpstr>
      <vt:lpstr>Toyhouse Mediawiki</vt:lpstr>
      <vt:lpstr>Tools and Books are freely available for building complex systems</vt:lpstr>
      <vt:lpstr>PowerPoint Presentation</vt:lpstr>
      <vt:lpstr>What distinguishes Thinking and Design?</vt:lpstr>
      <vt:lpstr>PowerPoint Presentation</vt:lpstr>
      <vt:lpstr>Conclusion: What have we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2276</cp:revision>
  <dcterms:created xsi:type="dcterms:W3CDTF">2019-11-27T02:13:00Z</dcterms:created>
  <dcterms:modified xsi:type="dcterms:W3CDTF">2020-12-22T04:52:45Z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